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91" r:id="rId5"/>
    <p:sldId id="293" r:id="rId6"/>
    <p:sldId id="294" r:id="rId7"/>
    <p:sldId id="295" r:id="rId8"/>
    <p:sldId id="292" r:id="rId9"/>
    <p:sldId id="276" r:id="rId10"/>
    <p:sldId id="270" r:id="rId11"/>
    <p:sldId id="283" r:id="rId12"/>
    <p:sldId id="298" r:id="rId13"/>
    <p:sldId id="299" r:id="rId14"/>
    <p:sldId id="301" r:id="rId15"/>
    <p:sldId id="284" r:id="rId16"/>
    <p:sldId id="271" r:id="rId17"/>
    <p:sldId id="272" r:id="rId18"/>
    <p:sldId id="302" r:id="rId19"/>
    <p:sldId id="273" r:id="rId20"/>
    <p:sldId id="303" r:id="rId21"/>
    <p:sldId id="280" r:id="rId22"/>
    <p:sldId id="275" r:id="rId23"/>
    <p:sldId id="264" r:id="rId24"/>
    <p:sldId id="304" r:id="rId25"/>
    <p:sldId id="30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99" autoAdjust="0"/>
    <p:restoredTop sz="80946" autoAdjust="0"/>
  </p:normalViewPr>
  <p:slideViewPr>
    <p:cSldViewPr snapToGrid="0">
      <p:cViewPr varScale="1">
        <p:scale>
          <a:sx n="90" d="100"/>
          <a:sy n="90" d="100"/>
        </p:scale>
        <p:origin x="18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49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8E9BE-890D-6A48-9490-185B58543F91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FFD39-E567-344D-82C2-ECE7D29A8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44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References used for this</a:t>
            </a:r>
            <a:r>
              <a:rPr lang="en-US" baseline="0" dirty="0"/>
              <a:t> case study are the following: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dirty="0" err="1"/>
              <a:t>Molbak</a:t>
            </a:r>
            <a:r>
              <a:rPr lang="en-US" sz="1200" dirty="0"/>
              <a:t> et al. (1999) New England Journal of Medicine 341:1420-1425.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dirty="0" err="1"/>
              <a:t>Aarestrup</a:t>
            </a:r>
            <a:r>
              <a:rPr lang="en-US" sz="1200" dirty="0"/>
              <a:t> (1995) Microbial Drug Resistance 1:255-257.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dirty="0"/>
              <a:t>Source: Levy et al. (1976) New England Journal of Medicine 295:583-588.</a:t>
            </a:r>
          </a:p>
          <a:p>
            <a:pPr marL="171450" indent="-171450">
              <a:buFont typeface="Arial"/>
              <a:buChar char="•"/>
            </a:pPr>
            <a:r>
              <a:rPr lang="en-US" dirty="0"/>
              <a:t>Marshall and Levy (2011) Clinical Microbiology</a:t>
            </a:r>
            <a:r>
              <a:rPr lang="en-US" baseline="0" dirty="0"/>
              <a:t> Reviews 24:718-733.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FFD39-E567-344D-82C2-ECE7D29A81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884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Higher prevalence of resistant bacteria in gut of farm workers than in general public or workers on farms where </a:t>
            </a:r>
            <a:r>
              <a:rPr lang="en-US" dirty="0" err="1"/>
              <a:t>antibioitcs</a:t>
            </a:r>
            <a:r>
              <a:rPr lang="en-US" baseline="0" dirty="0"/>
              <a:t> are not used.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FFD39-E567-344D-82C2-ECE7D29A811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72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Antibiotics</a:t>
            </a:r>
            <a:r>
              <a:rPr lang="en-US" baseline="0" dirty="0"/>
              <a:t> work by killing bacteria. They have little or no direct effect on human cells. </a:t>
            </a:r>
          </a:p>
          <a:p>
            <a:r>
              <a:rPr lang="en-US" baseline="0" dirty="0"/>
              <a:t>Humans do not become resistant to antibiotics, but they can acquire bacteria that are resistant. </a:t>
            </a:r>
          </a:p>
          <a:p>
            <a:r>
              <a:rPr lang="en-US" baseline="0" dirty="0"/>
              <a:t>Humans can harbor antibiotic-resistant bacteria as part of their normal flora (e.g. on skin or in their intestinal tract) and they may never become sick because of them. </a:t>
            </a:r>
          </a:p>
          <a:p>
            <a:r>
              <a:rPr lang="en-US" baseline="0" dirty="0"/>
              <a:t>Or humans can acquire antibiotic-resistant bacteria through infection in which case the infection will not respond to treatment with that antibiotic.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FFD39-E567-344D-82C2-ECE7D29A811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291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Antibiotics</a:t>
            </a:r>
            <a:r>
              <a:rPr lang="en-US" baseline="0" dirty="0"/>
              <a:t> work by killing bacteria. They have little or no direct effect on human cells. </a:t>
            </a:r>
          </a:p>
          <a:p>
            <a:r>
              <a:rPr lang="en-US" baseline="0" dirty="0"/>
              <a:t>Humans do not become resistant to antibiotics, but they can acquire bacteria that are resistant. </a:t>
            </a:r>
          </a:p>
          <a:p>
            <a:r>
              <a:rPr lang="en-US" baseline="0" dirty="0"/>
              <a:t>Humans can harbor antibiotic-resistant bacteria as part of their normal flora (e.g. on skin or in their intestinal tract) and they may never become sick because of them. </a:t>
            </a:r>
          </a:p>
          <a:p>
            <a:r>
              <a:rPr lang="en-US" baseline="0" dirty="0"/>
              <a:t>Or humans can acquire antibiotic-resistant bacteria through infection in which case the infection will not respond to treatment with that antibiotic.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FFD39-E567-344D-82C2-ECE7D29A811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291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difficult to trace the route of resistance developed on farms to clinical infections</a:t>
            </a:r>
          </a:p>
          <a:p>
            <a:endParaRPr lang="en-US" dirty="0"/>
          </a:p>
          <a:p>
            <a:r>
              <a:rPr lang="en-US" dirty="0"/>
              <a:t>INSTRUCTOR NOTE:</a:t>
            </a:r>
          </a:p>
          <a:p>
            <a:r>
              <a:rPr lang="en-US" dirty="0"/>
              <a:t>We know that having a resistant organism on your skin or in your gut doesn’t necessarily make you sick. </a:t>
            </a:r>
          </a:p>
          <a:p>
            <a:r>
              <a:rPr lang="en-US" dirty="0"/>
              <a:t>BUT</a:t>
            </a:r>
            <a:r>
              <a:rPr lang="en-US" baseline="0" dirty="0"/>
              <a:t>, if you get an infection with a resistant organism, it is harder to treat. An infection means that the bacteria pass the immune barriers to get places in your body they shouldn’t be.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FFD39-E567-344D-82C2-ECE7D29A811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122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INTERESTING SIDE NOTE:</a:t>
            </a:r>
            <a:br>
              <a:rPr lang="en-US" dirty="0"/>
            </a:br>
            <a:r>
              <a:rPr lang="en-US" dirty="0"/>
              <a:t>Patient 19 had tasted a raw pork meatball prior to cooking</a:t>
            </a:r>
            <a:r>
              <a:rPr lang="en-US" baseline="0" dirty="0"/>
              <a:t> and b</a:t>
            </a:r>
            <a:r>
              <a:rPr lang="en-US" dirty="0"/>
              <a:t>ecame ill 4.5 hours after exposure. The outbreak strain was later found in patient’s kitchen in leftover frozen pork.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FFD39-E567-344D-82C2-ECE7D29A811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0868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MODEL:</a:t>
            </a:r>
            <a:br>
              <a:rPr lang="en-US" dirty="0"/>
            </a:br>
            <a:r>
              <a:rPr lang="en-US" dirty="0" err="1"/>
              <a:t>Cipro</a:t>
            </a:r>
            <a:r>
              <a:rPr lang="en-US" baseline="0" dirty="0"/>
              <a:t> or a related antibiotic could have been used on the farm. </a:t>
            </a:r>
          </a:p>
          <a:p>
            <a:r>
              <a:rPr lang="en-US" baseline="0" dirty="0"/>
              <a:t>It would have provided selection pressure such that pigs carried Salmonella resistant to the antibiotic</a:t>
            </a:r>
          </a:p>
          <a:p>
            <a:r>
              <a:rPr lang="en-US" baseline="0" dirty="0"/>
              <a:t>The resistant bacteria remained on the pork product after slaughter and delivery to market. </a:t>
            </a:r>
          </a:p>
          <a:p>
            <a:r>
              <a:rPr lang="en-US" baseline="0" dirty="0"/>
              <a:t>Patients ingested the Salmonella either through handling or consumption of raw pork.</a:t>
            </a:r>
          </a:p>
          <a:p>
            <a:r>
              <a:rPr lang="en-US" baseline="0" dirty="0"/>
              <a:t>The strain is pathogenic and usually causes disease when ingested, but in this case wasn’t treatable using the normal antibiotic prescribed.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FFD39-E567-344D-82C2-ECE7D29A811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75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FFD39-E567-344D-82C2-ECE7D29A81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46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was a strain of Salmonella</a:t>
            </a:r>
            <a:r>
              <a:rPr lang="en-US" baseline="0" dirty="0"/>
              <a:t> that had been susceptible to this antibiotic in the past. A big question is why and how did it acquire this new resistance? </a:t>
            </a:r>
          </a:p>
          <a:p>
            <a:endParaRPr lang="en-US" baseline="0" dirty="0"/>
          </a:p>
          <a:p>
            <a:r>
              <a:rPr lang="en-US" baseline="0" dirty="0"/>
              <a:t>The background reading profiles one of the patients in the NEJM study referenced in the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FFD39-E567-344D-82C2-ECE7D29A81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575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FFD39-E567-344D-82C2-ECE7D29A81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18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</a:t>
            </a:r>
            <a:r>
              <a:rPr lang="en-US" baseline="0" dirty="0"/>
              <a:t>s might be surprised to learn how much antibiotic use occurs on animal production farms in the US. </a:t>
            </a:r>
          </a:p>
          <a:p>
            <a:endParaRPr lang="en-US" baseline="0" dirty="0"/>
          </a:p>
          <a:p>
            <a:r>
              <a:rPr lang="en-US" baseline="0" dirty="0"/>
              <a:t>The u</a:t>
            </a:r>
            <a:r>
              <a:rPr lang="en-US" dirty="0"/>
              <a:t>se in meat animals</a:t>
            </a:r>
            <a:r>
              <a:rPr lang="en-US" baseline="0" dirty="0"/>
              <a:t> has been banned in many EU countries and Canada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25871-EDBA-214E-80EC-05E78C70806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371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data support the hypothesis/prediction</a:t>
            </a:r>
            <a:r>
              <a:rPr lang="en-US" baseline="0" dirty="0"/>
              <a:t> that farms that use antibiotics in animal production will have higher levels of resistant microbes than farms that don’t</a:t>
            </a:r>
          </a:p>
          <a:p>
            <a:endParaRPr lang="en-US" baseline="0" dirty="0"/>
          </a:p>
          <a:p>
            <a:r>
              <a:rPr lang="en-US" dirty="0"/>
              <a:t>INSTRUCTOR NOTE: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Many other studies in other countries and/or with different animals shows the same association.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/>
              <a:t>The practice of providing antibiotics to healthy animals has been a widespread practice. Low levels of antibiotic (non-therapeutic levels) in feed are associated with greater animal weight gain (and therefore, more profit). </a:t>
            </a:r>
            <a:endParaRPr lang="en-US" dirty="0"/>
          </a:p>
          <a:p>
            <a:pPr marL="0" indent="0">
              <a:buFont typeface="Arial"/>
              <a:buNone/>
            </a:pPr>
            <a:r>
              <a:rPr lang="en-US" dirty="0"/>
              <a:t>Methods and background:</a:t>
            </a:r>
          </a:p>
          <a:p>
            <a:pPr marL="171450" indent="-171450">
              <a:buFont typeface="Arial"/>
              <a:buChar char="•"/>
            </a:pPr>
            <a:r>
              <a:rPr lang="en-US" dirty="0"/>
              <a:t>Tested samples of a common</a:t>
            </a:r>
            <a:r>
              <a:rPr lang="en-US" baseline="0" dirty="0"/>
              <a:t> intestinal bacterium called Enterococcus </a:t>
            </a:r>
            <a:r>
              <a:rPr lang="en-US" baseline="0" dirty="0" err="1"/>
              <a:t>faecium</a:t>
            </a:r>
            <a:r>
              <a:rPr lang="en-US" baseline="0" dirty="0"/>
              <a:t> isolated from the intestinal tract of chickens. 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/>
              <a:t>This organism doesn’t usually cause disease.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/>
              <a:t>The chickens were not necessarily sick, they simply had a resistant version of the organism. 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/>
              <a:t>A problem arises IF someone gets sick with a resistant version; it will resist treatment by those antibiotics. </a:t>
            </a:r>
          </a:p>
          <a:p>
            <a:pPr marL="171450" indent="-171450">
              <a:buFont typeface="Arial"/>
              <a:buChar char="•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FFD39-E567-344D-82C2-ECE7D29A811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97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FFD39-E567-344D-82C2-ECE7D29A811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2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simplification</a:t>
            </a:r>
            <a:r>
              <a:rPr lang="en-US" baseline="0" dirty="0"/>
              <a:t> of the data presented in the article referenced on the slide.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FFD39-E567-344D-82C2-ECE7D29A811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2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simplification</a:t>
            </a:r>
            <a:r>
              <a:rPr lang="en-US" baseline="0" dirty="0"/>
              <a:t> of the data presented in the article referenced on the slide.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FFD39-E567-344D-82C2-ECE7D29A811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2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7C1C6-47CD-9443-AA42-593D155DB02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8D1BB-C9CA-1449-8D35-96E64BA10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38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7C1C6-47CD-9443-AA42-593D155DB02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8D1BB-C9CA-1449-8D35-96E64BA10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47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7C1C6-47CD-9443-AA42-593D155DB02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8D1BB-C9CA-1449-8D35-96E64BA10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7C1C6-47CD-9443-AA42-593D155DB02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8D1BB-C9CA-1449-8D35-96E64BA10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21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7C1C6-47CD-9443-AA42-593D155DB02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8D1BB-C9CA-1449-8D35-96E64BA10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56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7C1C6-47CD-9443-AA42-593D155DB02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8D1BB-C9CA-1449-8D35-96E64BA10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03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7C1C6-47CD-9443-AA42-593D155DB02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8D1BB-C9CA-1449-8D35-96E64BA10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32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7C1C6-47CD-9443-AA42-593D155DB02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8D1BB-C9CA-1449-8D35-96E64BA10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5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7C1C6-47CD-9443-AA42-593D155DB02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8D1BB-C9CA-1449-8D35-96E64BA10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7C1C6-47CD-9443-AA42-593D155DB02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8D1BB-C9CA-1449-8D35-96E64BA10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5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7C1C6-47CD-9443-AA42-593D155DB02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8D1BB-C9CA-1449-8D35-96E64BA10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9FF7C1C6-47CD-9443-AA42-593D155DB026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1C18D1BB-C9CA-1449-8D35-96E64BA1089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Gill Sans"/>
          <a:ea typeface="ＭＳ Ｐゴシック" pitchFamily="-110" charset="-128"/>
          <a:cs typeface="Gill San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Gill Sans" charset="0"/>
          <a:ea typeface="ＭＳ Ｐゴシック" pitchFamily="-110" charset="-128"/>
          <a:cs typeface="ＭＳ Ｐゴシック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Zbcwi7SfZ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Antibiotic resistance</a:t>
            </a:r>
            <a:br>
              <a:rPr lang="en-US" dirty="0"/>
            </a:br>
            <a:r>
              <a:rPr lang="en-US" sz="2400" dirty="0"/>
              <a:t>Does antibiotic use on farms contribute to resistant infections in humans?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Infectious Disease</a:t>
            </a:r>
          </a:p>
          <a:p>
            <a:r>
              <a:rPr lang="en-US" dirty="0"/>
              <a:t>Case Study 4</a:t>
            </a:r>
          </a:p>
        </p:txBody>
      </p:sp>
    </p:spTree>
    <p:extLst>
      <p:ext uri="{BB962C8B-B14F-4D97-AF65-F5344CB8AC3E}">
        <p14:creationId xmlns:p14="http://schemas.microsoft.com/office/powerpoint/2010/main" val="430760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252101"/>
              </p:ext>
            </p:extLst>
          </p:nvPr>
        </p:nvGraphicFramePr>
        <p:xfrm>
          <a:off x="914400" y="2076893"/>
          <a:ext cx="7222063" cy="2524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6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2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0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71107">
                <a:tc>
                  <a:txBody>
                    <a:bodyPr/>
                    <a:lstStyle/>
                    <a:p>
                      <a:r>
                        <a:rPr lang="en-US" sz="2000" dirty="0"/>
                        <a:t>Farm</a:t>
                      </a:r>
                      <a:r>
                        <a:rPr lang="en-US" sz="2000" baseline="0" dirty="0"/>
                        <a:t> type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 of antibiotic-resistant</a:t>
                      </a:r>
                      <a:r>
                        <a:rPr lang="en-US" baseline="30000" dirty="0"/>
                        <a:t> </a:t>
                      </a:r>
                      <a:r>
                        <a:rPr lang="en-US" baseline="0" dirty="0"/>
                        <a:t>samples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number of samples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tested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Percent resistant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288">
                <a:tc>
                  <a:txBody>
                    <a:bodyPr/>
                    <a:lstStyle/>
                    <a:p>
                      <a:r>
                        <a:rPr lang="en-US" dirty="0"/>
                        <a:t>Conventional (antibiotics (</a:t>
                      </a:r>
                      <a:r>
                        <a:rPr lang="en-US" dirty="0" err="1"/>
                        <a:t>Ab</a:t>
                      </a:r>
                      <a:r>
                        <a:rPr lang="en-US" dirty="0"/>
                        <a:t>)</a:t>
                      </a:r>
                      <a:r>
                        <a:rPr lang="en-US" baseline="0" dirty="0"/>
                        <a:t> used)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087">
                <a:tc>
                  <a:txBody>
                    <a:bodyPr/>
                    <a:lstStyle/>
                    <a:p>
                      <a:r>
                        <a:rPr lang="en-US" dirty="0"/>
                        <a:t>Organic (no</a:t>
                      </a:r>
                      <a:r>
                        <a:rPr lang="en-US" baseline="0" dirty="0"/>
                        <a:t> antibiotics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0638"/>
            <a:ext cx="9385300" cy="1143000"/>
          </a:xfrm>
        </p:spPr>
        <p:txBody>
          <a:bodyPr/>
          <a:lstStyle/>
          <a:p>
            <a:r>
              <a:rPr lang="en-US" dirty="0"/>
              <a:t>Determine if the data support your prediction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52501" y="4587367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Conventional farms supplement daily animal feed with antibiotic.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6183735"/>
            <a:ext cx="33284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/>
              <a:t>Aarestrup</a:t>
            </a:r>
            <a:r>
              <a:rPr lang="en-US" sz="1100" dirty="0"/>
              <a:t> (1995) Microbial Drug Resistance 1:255-257.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46201" y="5329212"/>
            <a:ext cx="6057900" cy="523220"/>
          </a:xfrm>
          <a:prstGeom prst="rect">
            <a:avLst/>
          </a:prstGeom>
          <a:solidFill>
            <a:srgbClr val="DCE6F2"/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Do these data support your prediction?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2706" y="1615228"/>
            <a:ext cx="82032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Intestinal microbes present in feces of healthy chickens on farms</a:t>
            </a:r>
          </a:p>
        </p:txBody>
      </p:sp>
    </p:spTree>
    <p:extLst>
      <p:ext uri="{BB962C8B-B14F-4D97-AF65-F5344CB8AC3E}">
        <p14:creationId xmlns:p14="http://schemas.microsoft.com/office/powerpoint/2010/main" val="2303141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show an association between antibiotic use on farms and carriage of resistant bacteria by animals on those farms.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9500" y="3540611"/>
            <a:ext cx="66928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(Many different types of studies have shown the same result)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4507924"/>
            <a:ext cx="6914273" cy="584776"/>
          </a:xfrm>
          <a:prstGeom prst="rect">
            <a:avLst/>
          </a:prstGeom>
          <a:solidFill>
            <a:srgbClr val="DCE6F2"/>
          </a:solidFill>
        </p:spPr>
        <p:txBody>
          <a:bodyPr wrap="none" rtlCol="0">
            <a:spAutoFit/>
          </a:bodyPr>
          <a:lstStyle/>
          <a:p>
            <a:r>
              <a:rPr lang="en-US" sz="3200" dirty="0"/>
              <a:t>What does this mean for human health? </a:t>
            </a:r>
          </a:p>
        </p:txBody>
      </p:sp>
    </p:spTree>
    <p:extLst>
      <p:ext uri="{BB962C8B-B14F-4D97-AF65-F5344CB8AC3E}">
        <p14:creationId xmlns:p14="http://schemas.microsoft.com/office/powerpoint/2010/main" val="923046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1634640" y="4768914"/>
            <a:ext cx="188462" cy="0"/>
          </a:xfrm>
          <a:prstGeom prst="line">
            <a:avLst/>
          </a:prstGeom>
          <a:ln w="127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early sign that there might be reason for concern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30200" y="1138238"/>
            <a:ext cx="85217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400" dirty="0"/>
              <a:t>In a revolutionary study in 1976:</a:t>
            </a:r>
          </a:p>
          <a:p>
            <a:endParaRPr lang="en-US" dirty="0"/>
          </a:p>
          <a:p>
            <a:r>
              <a:rPr lang="en-US" sz="2400" u="sng" dirty="0"/>
              <a:t>Part 1</a:t>
            </a:r>
          </a:p>
          <a:p>
            <a:pPr marL="342900" indent="-342900">
              <a:buFont typeface="Lucida Grande"/>
              <a:buChar char="-"/>
            </a:pPr>
            <a:r>
              <a:rPr lang="en-US" sz="2400" dirty="0"/>
              <a:t>Studied a farm in which antibiotics had not been used.</a:t>
            </a:r>
          </a:p>
          <a:p>
            <a:pPr marL="342900" indent="-342900">
              <a:buFont typeface="Lucida Grande"/>
              <a:buChar char="-"/>
            </a:pPr>
            <a:r>
              <a:rPr lang="en-US" sz="2400" dirty="0"/>
              <a:t>Took stool samples from chickens, farm family members and neighbors.</a:t>
            </a:r>
            <a:endParaRPr lang="en-US" dirty="0"/>
          </a:p>
          <a:p>
            <a:endParaRPr lang="en-US" u="sng" dirty="0"/>
          </a:p>
          <a:p>
            <a:r>
              <a:rPr lang="en-US" sz="2400" u="sng" dirty="0"/>
              <a:t>Part 2</a:t>
            </a:r>
          </a:p>
          <a:p>
            <a:pPr marL="342900" indent="-342900">
              <a:buFont typeface="Lucida Grande"/>
              <a:buChar char="-"/>
            </a:pPr>
            <a:r>
              <a:rPr lang="en-US" sz="2400" dirty="0"/>
              <a:t>Added tetracycline (antibiotic) to the feed of chickens on the farm.</a:t>
            </a:r>
          </a:p>
          <a:p>
            <a:pPr marL="342900" indent="-342900">
              <a:buFont typeface="Lucida Grande"/>
              <a:buChar char="-"/>
            </a:pPr>
            <a:r>
              <a:rPr lang="en-US" sz="2400" dirty="0"/>
              <a:t>Over time, measured the percent of bacteria from stool samples that were resistant to tetracycline.</a:t>
            </a:r>
          </a:p>
          <a:p>
            <a:pPr marL="342900" indent="-342900">
              <a:buFont typeface="Lucida Grande"/>
              <a:buChar char="-"/>
            </a:pPr>
            <a:r>
              <a:rPr lang="en-US" sz="2400" dirty="0"/>
              <a:t>Measured samples from chickens, farm families and neighbors.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1600" y="6217910"/>
            <a:ext cx="43652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Source: Levy et al. (1976) New England Journal of Medicine 295:583-588.</a:t>
            </a:r>
          </a:p>
        </p:txBody>
      </p:sp>
    </p:spTree>
    <p:extLst>
      <p:ext uri="{BB962C8B-B14F-4D97-AF65-F5344CB8AC3E}">
        <p14:creationId xmlns:p14="http://schemas.microsoft.com/office/powerpoint/2010/main" val="2153859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495300" y="-157162"/>
            <a:ext cx="8229600" cy="1143000"/>
          </a:xfrm>
        </p:spPr>
        <p:txBody>
          <a:bodyPr/>
          <a:lstStyle/>
          <a:p>
            <a:r>
              <a:rPr lang="en-US" dirty="0"/>
              <a:t>Predict the results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1600" y="6217910"/>
            <a:ext cx="52886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Adapted from results in Levy et al. (1976) New England Journal of Medicine 295:583-588.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57300" y="812066"/>
            <a:ext cx="6692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percent of stool bacteria are resistant to antibiotic 48 hour and 3 months after adding it to chicken feed?</a:t>
            </a:r>
          </a:p>
          <a:p>
            <a:endParaRPr lang="en-US" dirty="0"/>
          </a:p>
          <a:p>
            <a:r>
              <a:rPr lang="en-US" dirty="0"/>
              <a:t>Graph for each group sampled (chickens, farm family and neighbors)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799171" y="2082799"/>
            <a:ext cx="1494713" cy="1097465"/>
            <a:chOff x="3522138" y="2573866"/>
            <a:chExt cx="1494713" cy="1097465"/>
          </a:xfrm>
        </p:grpSpPr>
        <p:sp>
          <p:nvSpPr>
            <p:cNvPr id="12" name="Rectangle 11"/>
            <p:cNvSpPr/>
            <p:nvPr/>
          </p:nvSpPr>
          <p:spPr>
            <a:xfrm>
              <a:off x="3522138" y="2692406"/>
              <a:ext cx="186265" cy="177799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754967" y="2573866"/>
              <a:ext cx="9854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chickens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522138" y="3056472"/>
              <a:ext cx="186265" cy="177799"/>
            </a:xfrm>
            <a:prstGeom prst="rect">
              <a:avLst/>
            </a:prstGeom>
            <a:solidFill>
              <a:srgbClr val="00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22138" y="3420539"/>
              <a:ext cx="186265" cy="177799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prstClr val="white"/>
              </a:bgClr>
            </a:patt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754967" y="2937933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farm family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754967" y="3301999"/>
              <a:ext cx="1120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neighbors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74560" y="3232149"/>
            <a:ext cx="8479460" cy="2930328"/>
            <a:chOff x="274560" y="3232149"/>
            <a:chExt cx="8479460" cy="2930328"/>
          </a:xfrm>
        </p:grpSpPr>
        <p:sp>
          <p:nvSpPr>
            <p:cNvPr id="2" name="TextBox 1"/>
            <p:cNvSpPr txBox="1"/>
            <p:nvPr/>
          </p:nvSpPr>
          <p:spPr>
            <a:xfrm rot="16200000">
              <a:off x="-530679" y="4293235"/>
              <a:ext cx="22568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Percent antibiotic resistant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86986" y="5756473"/>
              <a:ext cx="1825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Prior to antibiotic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660386" y="5778305"/>
              <a:ext cx="10058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48 hours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372528" y="5793145"/>
              <a:ext cx="10701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 months</a:t>
              </a: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1018258" y="3274482"/>
              <a:ext cx="2384828" cy="2609850"/>
              <a:chOff x="1018258" y="2372782"/>
              <a:chExt cx="2384828" cy="2609850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1634640" y="4760447"/>
                <a:ext cx="1768446" cy="0"/>
              </a:xfrm>
              <a:prstGeom prst="line">
                <a:avLst/>
              </a:prstGeom>
              <a:ln w="12700" cmpd="sng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Picture 8"/>
              <p:cNvPicPr>
                <a:picLocks noChangeAspect="1"/>
              </p:cNvPicPr>
              <p:nvPr/>
            </p:nvPicPr>
            <p:blipFill rotWithShape="1">
              <a:blip r:embed="rId3"/>
              <a:srcRect l="1934" t="1789" r="83978" b="3944"/>
              <a:stretch/>
            </p:blipFill>
            <p:spPr>
              <a:xfrm>
                <a:off x="1018258" y="2372782"/>
                <a:ext cx="647700" cy="2609850"/>
              </a:xfrm>
              <a:prstGeom prst="rect">
                <a:avLst/>
              </a:prstGeom>
            </p:spPr>
          </p:pic>
        </p:grpSp>
        <p:grpSp>
          <p:nvGrpSpPr>
            <p:cNvPr id="34" name="Group 33"/>
            <p:cNvGrpSpPr/>
            <p:nvPr/>
          </p:nvGrpSpPr>
          <p:grpSpPr>
            <a:xfrm>
              <a:off x="3651392" y="3249082"/>
              <a:ext cx="2384828" cy="2609850"/>
              <a:chOff x="1018258" y="2372782"/>
              <a:chExt cx="2384828" cy="2609850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>
                <a:off x="1634640" y="4760447"/>
                <a:ext cx="1768446" cy="0"/>
              </a:xfrm>
              <a:prstGeom prst="line">
                <a:avLst/>
              </a:prstGeom>
              <a:ln w="12700" cmpd="sng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/>
              <a:srcRect l="1934" t="1789" r="83978" b="3944"/>
              <a:stretch/>
            </p:blipFill>
            <p:spPr>
              <a:xfrm>
                <a:off x="1018258" y="2372782"/>
                <a:ext cx="647700" cy="2609850"/>
              </a:xfrm>
              <a:prstGeom prst="rect">
                <a:avLst/>
              </a:prstGeom>
            </p:spPr>
          </p:pic>
        </p:grpSp>
        <p:grpSp>
          <p:nvGrpSpPr>
            <p:cNvPr id="37" name="Group 36"/>
            <p:cNvGrpSpPr/>
            <p:nvPr/>
          </p:nvGrpSpPr>
          <p:grpSpPr>
            <a:xfrm>
              <a:off x="6369192" y="3232149"/>
              <a:ext cx="2384828" cy="2609850"/>
              <a:chOff x="1018258" y="2372782"/>
              <a:chExt cx="2384828" cy="2609850"/>
            </a:xfrm>
          </p:grpSpPr>
          <p:cxnSp>
            <p:nvCxnSpPr>
              <p:cNvPr id="38" name="Straight Connector 37"/>
              <p:cNvCxnSpPr/>
              <p:nvPr/>
            </p:nvCxnSpPr>
            <p:spPr>
              <a:xfrm>
                <a:off x="1634640" y="4760447"/>
                <a:ext cx="1768446" cy="0"/>
              </a:xfrm>
              <a:prstGeom prst="line">
                <a:avLst/>
              </a:prstGeom>
              <a:ln w="12700" cmpd="sng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/>
              <a:srcRect l="1934" t="1789" r="83978" b="3944"/>
              <a:stretch/>
            </p:blipFill>
            <p:spPr>
              <a:xfrm>
                <a:off x="1018258" y="2372782"/>
                <a:ext cx="647700" cy="2609850"/>
              </a:xfrm>
              <a:prstGeom prst="rect">
                <a:avLst/>
              </a:prstGeom>
            </p:spPr>
          </p:pic>
        </p:grpSp>
        <p:sp>
          <p:nvSpPr>
            <p:cNvPr id="40" name="Rectangle 39"/>
            <p:cNvSpPr/>
            <p:nvPr/>
          </p:nvSpPr>
          <p:spPr>
            <a:xfrm>
              <a:off x="2865971" y="5568950"/>
              <a:ext cx="213779" cy="91021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prstClr val="white"/>
              </a:bgClr>
            </a:patt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389721" y="5556250"/>
              <a:ext cx="175679" cy="107954"/>
            </a:xfrm>
            <a:prstGeom prst="rect">
              <a:avLst/>
            </a:prstGeom>
            <a:solidFill>
              <a:srgbClr val="00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913471" y="5568950"/>
              <a:ext cx="188379" cy="93138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92829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495300" y="-157162"/>
            <a:ext cx="8229600" cy="1143000"/>
          </a:xfrm>
        </p:spPr>
        <p:txBody>
          <a:bodyPr/>
          <a:lstStyle/>
          <a:p>
            <a:r>
              <a:rPr lang="en-US" dirty="0"/>
              <a:t>Predict the results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1600" y="6217910"/>
            <a:ext cx="52886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Adapted from results in Levy et al. (1976) New England Journal of Medicine 295:583-588.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57300" y="812066"/>
            <a:ext cx="6692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percent of stool bacteria are resistant to antibiotic 48 hour and 3 months after adding it to chicken feed?</a:t>
            </a:r>
          </a:p>
          <a:p>
            <a:endParaRPr lang="en-US" dirty="0"/>
          </a:p>
          <a:p>
            <a:r>
              <a:rPr lang="en-US" dirty="0"/>
              <a:t>Graph for each group sampled (chickens, farm family and neighbors)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799171" y="2082799"/>
            <a:ext cx="1494713" cy="1097465"/>
            <a:chOff x="3522138" y="2573866"/>
            <a:chExt cx="1494713" cy="1097465"/>
          </a:xfrm>
        </p:grpSpPr>
        <p:sp>
          <p:nvSpPr>
            <p:cNvPr id="12" name="Rectangle 11"/>
            <p:cNvSpPr/>
            <p:nvPr/>
          </p:nvSpPr>
          <p:spPr>
            <a:xfrm>
              <a:off x="3522138" y="2692406"/>
              <a:ext cx="186265" cy="177799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754967" y="2573866"/>
              <a:ext cx="9854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chickens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522138" y="3056472"/>
              <a:ext cx="186265" cy="177799"/>
            </a:xfrm>
            <a:prstGeom prst="rect">
              <a:avLst/>
            </a:prstGeom>
            <a:solidFill>
              <a:srgbClr val="00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22138" y="3420539"/>
              <a:ext cx="186265" cy="177799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prstClr val="white"/>
              </a:bgClr>
            </a:patt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754967" y="2937933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farm family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754967" y="3301999"/>
              <a:ext cx="1120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neighbors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74560" y="3232149"/>
            <a:ext cx="8479460" cy="2930328"/>
            <a:chOff x="274560" y="3232149"/>
            <a:chExt cx="8479460" cy="2930328"/>
          </a:xfrm>
        </p:grpSpPr>
        <p:sp>
          <p:nvSpPr>
            <p:cNvPr id="2" name="TextBox 1"/>
            <p:cNvSpPr txBox="1"/>
            <p:nvPr/>
          </p:nvSpPr>
          <p:spPr>
            <a:xfrm rot="16200000">
              <a:off x="-530679" y="4293235"/>
              <a:ext cx="22568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Percent antibiotic resistant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510786" y="5743773"/>
              <a:ext cx="1825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Prior to antibiotic 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660386" y="5778305"/>
              <a:ext cx="10058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48 hours</a:t>
              </a: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1018258" y="3274482"/>
              <a:ext cx="2384828" cy="2609850"/>
              <a:chOff x="1018258" y="2372782"/>
              <a:chExt cx="2384828" cy="2609850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1634640" y="4760447"/>
                <a:ext cx="1768446" cy="0"/>
              </a:xfrm>
              <a:prstGeom prst="line">
                <a:avLst/>
              </a:prstGeom>
              <a:ln w="12700" cmpd="sng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Picture 8"/>
              <p:cNvPicPr>
                <a:picLocks noChangeAspect="1"/>
              </p:cNvPicPr>
              <p:nvPr/>
            </p:nvPicPr>
            <p:blipFill rotWithShape="1">
              <a:blip r:embed="rId3"/>
              <a:srcRect l="1934" t="1789" r="83978" b="3944"/>
              <a:stretch/>
            </p:blipFill>
            <p:spPr>
              <a:xfrm>
                <a:off x="1018258" y="2372782"/>
                <a:ext cx="647700" cy="2609850"/>
              </a:xfrm>
              <a:prstGeom prst="rect">
                <a:avLst/>
              </a:prstGeom>
            </p:spPr>
          </p:pic>
        </p:grpSp>
        <p:grpSp>
          <p:nvGrpSpPr>
            <p:cNvPr id="34" name="Group 33"/>
            <p:cNvGrpSpPr/>
            <p:nvPr/>
          </p:nvGrpSpPr>
          <p:grpSpPr>
            <a:xfrm>
              <a:off x="3651392" y="3249082"/>
              <a:ext cx="2384828" cy="2609850"/>
              <a:chOff x="1018258" y="2372782"/>
              <a:chExt cx="2384828" cy="2609850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>
                <a:off x="1634640" y="4760447"/>
                <a:ext cx="1768446" cy="0"/>
              </a:xfrm>
              <a:prstGeom prst="line">
                <a:avLst/>
              </a:prstGeom>
              <a:ln w="12700" cmpd="sng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/>
              <a:srcRect l="1934" t="1789" r="83978" b="3944"/>
              <a:stretch/>
            </p:blipFill>
            <p:spPr>
              <a:xfrm>
                <a:off x="1018258" y="2372782"/>
                <a:ext cx="647700" cy="2609850"/>
              </a:xfrm>
              <a:prstGeom prst="rect">
                <a:avLst/>
              </a:prstGeom>
            </p:spPr>
          </p:pic>
        </p:grpSp>
        <p:grpSp>
          <p:nvGrpSpPr>
            <p:cNvPr id="3" name="Group 2"/>
            <p:cNvGrpSpPr/>
            <p:nvPr/>
          </p:nvGrpSpPr>
          <p:grpSpPr>
            <a:xfrm>
              <a:off x="1913471" y="5556250"/>
              <a:ext cx="1166279" cy="107954"/>
              <a:chOff x="1913471" y="5556250"/>
              <a:chExt cx="1166279" cy="107954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2865971" y="5568950"/>
                <a:ext cx="213779" cy="91021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prstClr val="white"/>
                </a:bgClr>
              </a:patt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2389721" y="5556250"/>
                <a:ext cx="175679" cy="107954"/>
              </a:xfrm>
              <a:prstGeom prst="rect">
                <a:avLst/>
              </a:prstGeom>
              <a:solidFill>
                <a:srgbClr val="000000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1913471" y="5568950"/>
                <a:ext cx="188379" cy="93138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Rectangle 43"/>
            <p:cNvSpPr/>
            <p:nvPr/>
          </p:nvSpPr>
          <p:spPr>
            <a:xfrm>
              <a:off x="5456771" y="5543550"/>
              <a:ext cx="213779" cy="91021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prstClr val="white"/>
              </a:bgClr>
            </a:patt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980521" y="5524500"/>
              <a:ext cx="175679" cy="107954"/>
            </a:xfrm>
            <a:prstGeom prst="rect">
              <a:avLst/>
            </a:prstGeom>
            <a:solidFill>
              <a:srgbClr val="00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504271" y="4800600"/>
              <a:ext cx="169329" cy="829738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6369192" y="3232149"/>
              <a:ext cx="2384828" cy="2930328"/>
              <a:chOff x="6369192" y="3232149"/>
              <a:chExt cx="2384828" cy="2930328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7372528" y="5793145"/>
                <a:ext cx="10701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6 months</a:t>
                </a:r>
              </a:p>
            </p:txBody>
          </p:sp>
          <p:grpSp>
            <p:nvGrpSpPr>
              <p:cNvPr id="37" name="Group 36"/>
              <p:cNvGrpSpPr/>
              <p:nvPr/>
            </p:nvGrpSpPr>
            <p:grpSpPr>
              <a:xfrm>
                <a:off x="6369192" y="3232149"/>
                <a:ext cx="2384828" cy="2609850"/>
                <a:chOff x="1018258" y="2372782"/>
                <a:chExt cx="2384828" cy="2609850"/>
              </a:xfrm>
            </p:grpSpPr>
            <p:cxnSp>
              <p:nvCxnSpPr>
                <p:cNvPr id="38" name="Straight Connector 37"/>
                <p:cNvCxnSpPr/>
                <p:nvPr/>
              </p:nvCxnSpPr>
              <p:spPr>
                <a:xfrm>
                  <a:off x="1634640" y="4760447"/>
                  <a:ext cx="1768446" cy="0"/>
                </a:xfrm>
                <a:prstGeom prst="line">
                  <a:avLst/>
                </a:prstGeom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39" name="Picture 38"/>
                <p:cNvPicPr>
                  <a:picLocks noChangeAspect="1"/>
                </p:cNvPicPr>
                <p:nvPr/>
              </p:nvPicPr>
              <p:blipFill rotWithShape="1">
                <a:blip r:embed="rId4"/>
                <a:srcRect l="1934" t="1789" r="83978" b="3944"/>
                <a:stretch/>
              </p:blipFill>
              <p:spPr>
                <a:xfrm>
                  <a:off x="1018258" y="2372782"/>
                  <a:ext cx="647700" cy="2609850"/>
                </a:xfrm>
                <a:prstGeom prst="rect">
                  <a:avLst/>
                </a:prstGeom>
              </p:spPr>
            </p:pic>
          </p:grpSp>
          <p:sp>
            <p:nvSpPr>
              <p:cNvPr id="48" name="Rectangle 47"/>
              <p:cNvSpPr/>
              <p:nvPr/>
            </p:nvSpPr>
            <p:spPr>
              <a:xfrm>
                <a:off x="8263471" y="5492750"/>
                <a:ext cx="213779" cy="122771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prstClr val="white"/>
                </a:bgClr>
              </a:patt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7787221" y="4921250"/>
                <a:ext cx="182029" cy="698504"/>
              </a:xfrm>
              <a:prstGeom prst="rect">
                <a:avLst/>
              </a:prstGeom>
              <a:solidFill>
                <a:srgbClr val="000000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310971" y="3530600"/>
                <a:ext cx="188379" cy="2087038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45106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Association was made between antibiotic use on farms and carriage of resistant bacteria by </a:t>
            </a:r>
            <a:r>
              <a:rPr lang="en-US" u="sng" dirty="0"/>
              <a:t>humans</a:t>
            </a:r>
            <a:r>
              <a:rPr lang="en-US" dirty="0"/>
              <a:t> who live on those farms.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20800" y="3540611"/>
            <a:ext cx="66928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(Many different types of studies have shown the same result)</a:t>
            </a:r>
          </a:p>
        </p:txBody>
      </p:sp>
    </p:spTree>
    <p:extLst>
      <p:ext uri="{BB962C8B-B14F-4D97-AF65-F5344CB8AC3E}">
        <p14:creationId xmlns:p14="http://schemas.microsoft.com/office/powerpoint/2010/main" val="1486938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67" y="2062341"/>
            <a:ext cx="8229600" cy="1143000"/>
          </a:xfrm>
        </p:spPr>
        <p:txBody>
          <a:bodyPr/>
          <a:lstStyle/>
          <a:p>
            <a:r>
              <a:rPr lang="en-US" dirty="0"/>
              <a:t>Does having antibiotic-resistant bacteria on your skin or in your intestinal tract make you sick?</a:t>
            </a:r>
          </a:p>
        </p:txBody>
      </p:sp>
    </p:spTree>
    <p:extLst>
      <p:ext uri="{BB962C8B-B14F-4D97-AF65-F5344CB8AC3E}">
        <p14:creationId xmlns:p14="http://schemas.microsoft.com/office/powerpoint/2010/main" val="1525301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What is the result of having tetracycline-resistant bacteria in/on your body?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78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A. You will be sick and treatment with tetracycline won’t cure the infection. </a:t>
            </a:r>
          </a:p>
          <a:p>
            <a:pPr marL="0" indent="0">
              <a:buNone/>
            </a:pPr>
            <a:r>
              <a:rPr lang="en-US" dirty="0"/>
              <a:t>B. You will be sick, but treatment with tetracycline should clear the infection. </a:t>
            </a:r>
          </a:p>
          <a:p>
            <a:pPr marL="0" indent="0">
              <a:buNone/>
            </a:pPr>
            <a:r>
              <a:rPr lang="en-US" dirty="0"/>
              <a:t>C. You are not necessarily going to get sick.</a:t>
            </a:r>
          </a:p>
          <a:p>
            <a:pPr marL="0" indent="0">
              <a:buNone/>
            </a:pPr>
            <a:r>
              <a:rPr lang="en-US" dirty="0"/>
              <a:t>D. You will not get sick because you are resistant to tetracycline infections. </a:t>
            </a:r>
          </a:p>
        </p:txBody>
      </p:sp>
    </p:spTree>
    <p:extLst>
      <p:ext uri="{BB962C8B-B14F-4D97-AF65-F5344CB8AC3E}">
        <p14:creationId xmlns:p14="http://schemas.microsoft.com/office/powerpoint/2010/main" val="2712757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What is the result of having tetracycline-resistant bacteria in/on your body?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78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A. You will be sick and treatment with tetracycline won’t cure the infection. </a:t>
            </a:r>
          </a:p>
          <a:p>
            <a:pPr marL="0" indent="0">
              <a:buNone/>
            </a:pPr>
            <a:r>
              <a:rPr lang="en-US" dirty="0"/>
              <a:t>B. You will be sick, but treatment with tetracycline should clear the infection. </a:t>
            </a:r>
          </a:p>
          <a:p>
            <a:pPr marL="0" indent="0">
              <a:buNone/>
            </a:pPr>
            <a:r>
              <a:rPr lang="en-US" b="1" dirty="0"/>
              <a:t>C. You are not necessarily going to get sick.</a:t>
            </a:r>
          </a:p>
          <a:p>
            <a:pPr marL="0" indent="0">
              <a:buNone/>
            </a:pPr>
            <a:r>
              <a:rPr lang="en-US" dirty="0"/>
              <a:t>D. You will not get sick because you are resistant to tetracycline infections. </a:t>
            </a:r>
          </a:p>
        </p:txBody>
      </p:sp>
    </p:spTree>
    <p:extLst>
      <p:ext uri="{BB962C8B-B14F-4D97-AF65-F5344CB8AC3E}">
        <p14:creationId xmlns:p14="http://schemas.microsoft.com/office/powerpoint/2010/main" val="751785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is an accurate statement?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A) Humans can become resistant to antibiotics.</a:t>
            </a:r>
          </a:p>
          <a:p>
            <a:pPr marL="0" indent="0">
              <a:buNone/>
            </a:pPr>
            <a:r>
              <a:rPr lang="en-US" dirty="0"/>
              <a:t>B) Humans can get infected with bacteria that are resistant to antibiotics.</a:t>
            </a:r>
          </a:p>
          <a:p>
            <a:pPr marL="0" indent="0">
              <a:buNone/>
            </a:pPr>
            <a:r>
              <a:rPr lang="en-US" dirty="0"/>
              <a:t>C) Both are true.</a:t>
            </a:r>
          </a:p>
          <a:p>
            <a:pPr marL="0" indent="0">
              <a:buNone/>
            </a:pPr>
            <a:r>
              <a:rPr lang="en-US" dirty="0"/>
              <a:t>D) Neither is true. </a:t>
            </a:r>
          </a:p>
        </p:txBody>
      </p:sp>
    </p:spTree>
    <p:extLst>
      <p:ext uri="{BB962C8B-B14F-4D97-AF65-F5344CB8AC3E}">
        <p14:creationId xmlns:p14="http://schemas.microsoft.com/office/powerpoint/2010/main" val="2546529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  <a:br>
              <a:rPr lang="en-US" dirty="0"/>
            </a:br>
            <a:r>
              <a:rPr lang="en-US" dirty="0">
                <a:hlinkClick r:id="rId3"/>
              </a:rPr>
              <a:t>antibiotic </a:t>
            </a:r>
            <a:r>
              <a:rPr lang="en-US">
                <a:hlinkClick r:id="rId3"/>
              </a:rPr>
              <a:t>apocolypse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Draw a picture to illustrate the effect of antibiotics on a </a:t>
            </a:r>
            <a:r>
              <a:rPr lang="en-US" u="sng" dirty="0"/>
              <a:t>population</a:t>
            </a:r>
            <a:r>
              <a:rPr lang="en-US" dirty="0"/>
              <a:t> of bacteria.</a:t>
            </a:r>
          </a:p>
          <a:p>
            <a:r>
              <a:rPr lang="en-US" dirty="0"/>
              <a:t>Distinguish between antibiotic resistance and an antibiotic-resistant infection.</a:t>
            </a:r>
          </a:p>
          <a:p>
            <a:r>
              <a:rPr lang="en-US" dirty="0"/>
              <a:t>Analyze and make predictions using data on antibiotic resistance. </a:t>
            </a:r>
          </a:p>
          <a:p>
            <a:r>
              <a:rPr lang="en-US" dirty="0"/>
              <a:t>Develop a model to explain how human antibiotic resistant infections may be linked to antibiotic use on animal production farms.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2570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is an accurate statement?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00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A) Humans can become resistant to antibiotics.</a:t>
            </a:r>
          </a:p>
          <a:p>
            <a:pPr marL="0" indent="0">
              <a:buNone/>
            </a:pPr>
            <a:r>
              <a:rPr lang="en-US" b="1" dirty="0"/>
              <a:t>B) Humans can get infected with bacteria that are resistant to antibiotics.</a:t>
            </a:r>
          </a:p>
          <a:p>
            <a:pPr marL="0" indent="0">
              <a:buNone/>
            </a:pPr>
            <a:r>
              <a:rPr lang="en-US" dirty="0"/>
              <a:t>C) Both are true.</a:t>
            </a:r>
          </a:p>
          <a:p>
            <a:pPr marL="0" indent="0">
              <a:buNone/>
            </a:pPr>
            <a:r>
              <a:rPr lang="en-US" dirty="0"/>
              <a:t>D) Neither is true.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1301" y="4648200"/>
            <a:ext cx="8699500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Lucida Grande"/>
              <a:buChar char="-"/>
            </a:pPr>
            <a:r>
              <a:rPr lang="en-US" sz="2400" dirty="0"/>
              <a:t>Animals do not become resistant to antibiotics, bacteria do. </a:t>
            </a:r>
          </a:p>
          <a:p>
            <a:pPr marL="342900" indent="-342900">
              <a:buFont typeface="Lucida Grande"/>
              <a:buChar char="-"/>
            </a:pPr>
            <a:r>
              <a:rPr lang="en-US" sz="2400" dirty="0"/>
              <a:t>Some of the normal flora in or on our bodies can be resistant but we may never know it. </a:t>
            </a:r>
          </a:p>
          <a:p>
            <a:pPr marL="342900" indent="-342900">
              <a:buFont typeface="Lucida Grande"/>
              <a:buChar char="-"/>
            </a:pPr>
            <a:r>
              <a:rPr lang="en-US" sz="2400" dirty="0"/>
              <a:t>We can become infected with resistant types of bacteria. </a:t>
            </a:r>
          </a:p>
        </p:txBody>
      </p:sp>
    </p:spTree>
    <p:extLst>
      <p:ext uri="{BB962C8B-B14F-4D97-AF65-F5344CB8AC3E}">
        <p14:creationId xmlns:p14="http://schemas.microsoft.com/office/powerpoint/2010/main" val="41431466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357438"/>
            <a:ext cx="8229600" cy="1143000"/>
          </a:xfrm>
        </p:spPr>
        <p:txBody>
          <a:bodyPr/>
          <a:lstStyle/>
          <a:p>
            <a:r>
              <a:rPr lang="en-US" dirty="0"/>
              <a:t>What is the link between antibiotic-resistant microbes that were found on the farm and the antibiotic-resistant human food poisoning outbreak? </a:t>
            </a:r>
          </a:p>
        </p:txBody>
      </p:sp>
    </p:spTree>
    <p:extLst>
      <p:ext uri="{BB962C8B-B14F-4D97-AF65-F5344CB8AC3E}">
        <p14:creationId xmlns:p14="http://schemas.microsoft.com/office/powerpoint/2010/main" val="417628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Read part 2 of background reading</a:t>
            </a:r>
          </a:p>
        </p:txBody>
      </p:sp>
    </p:spTree>
    <p:extLst>
      <p:ext uri="{BB962C8B-B14F-4D97-AF65-F5344CB8AC3E}">
        <p14:creationId xmlns:p14="http://schemas.microsoft.com/office/powerpoint/2010/main" val="38448899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Patients with the </a:t>
            </a:r>
            <a:r>
              <a:rPr lang="en-US" dirty="0" err="1"/>
              <a:t>cipro</a:t>
            </a:r>
            <a:r>
              <a:rPr lang="en-US" dirty="0"/>
              <a:t>-resistant infections were interviewed. </a:t>
            </a:r>
          </a:p>
          <a:p>
            <a:r>
              <a:rPr lang="en-US" dirty="0"/>
              <a:t>Most had eaten pork, worked at the slaughterhouse, or had been in contact with the infected patients. </a:t>
            </a:r>
          </a:p>
          <a:p>
            <a:r>
              <a:rPr lang="en-US" dirty="0"/>
              <a:t>Pork was traced to a single herd of pigs.</a:t>
            </a:r>
          </a:p>
          <a:p>
            <a:r>
              <a:rPr lang="en-US" dirty="0"/>
              <a:t>Pigs from that herd tested positive for the same strain of </a:t>
            </a:r>
            <a:r>
              <a:rPr lang="en-US" i="1" dirty="0"/>
              <a:t>Salmonella</a:t>
            </a:r>
            <a:r>
              <a:rPr lang="en-US" dirty="0"/>
              <a:t> as in the patients.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197600"/>
            <a:ext cx="46858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Source: </a:t>
            </a:r>
            <a:r>
              <a:rPr lang="en-US" sz="1100" dirty="0" err="1"/>
              <a:t>Molbak</a:t>
            </a:r>
            <a:r>
              <a:rPr lang="en-US" sz="1100" dirty="0"/>
              <a:t> et al. (1999) New England Journal of Medicine 341:1420-1425.  </a:t>
            </a:r>
          </a:p>
        </p:txBody>
      </p:sp>
    </p:spTree>
    <p:extLst>
      <p:ext uri="{BB962C8B-B14F-4D97-AF65-F5344CB8AC3E}">
        <p14:creationId xmlns:p14="http://schemas.microsoft.com/office/powerpoint/2010/main" val="8947823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 Up</a:t>
            </a:r>
            <a:br>
              <a:rPr lang="en-US" dirty="0"/>
            </a:br>
            <a:r>
              <a:rPr lang="en-US" sz="2400" dirty="0"/>
              <a:t>Provide a model to explain our original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100" y="2692401"/>
            <a:ext cx="8229600" cy="19304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6901" y="2402820"/>
            <a:ext cx="82804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How did the deadly </a:t>
            </a:r>
            <a:r>
              <a:rPr lang="en-US" sz="2800" i="1" dirty="0"/>
              <a:t>Salmonella</a:t>
            </a:r>
            <a:r>
              <a:rPr lang="en-US" sz="2800" dirty="0"/>
              <a:t> strain become resistant to </a:t>
            </a:r>
            <a:r>
              <a:rPr lang="en-US" sz="2800" dirty="0" err="1"/>
              <a:t>cipro</a:t>
            </a:r>
            <a:r>
              <a:rPr lang="en-US" sz="2800" dirty="0"/>
              <a:t>?</a:t>
            </a:r>
          </a:p>
          <a:p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an antibiotic was used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Selection pressure (from the antibiotic) took place leaving behind resistant forms of Salmonella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The resistant bacteria remained on the pork after slaughter and delivery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Patients ingested the Salmonella either through handling or consumption of raw pork</a:t>
            </a:r>
          </a:p>
        </p:txBody>
      </p:sp>
    </p:spTree>
    <p:extLst>
      <p:ext uri="{BB962C8B-B14F-4D97-AF65-F5344CB8AC3E}">
        <p14:creationId xmlns:p14="http://schemas.microsoft.com/office/powerpoint/2010/main" val="84701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-203200"/>
            <a:ext cx="8229600" cy="1143000"/>
          </a:xfrm>
        </p:spPr>
        <p:txBody>
          <a:bodyPr/>
          <a:lstStyle/>
          <a:p>
            <a:r>
              <a:rPr lang="en-US" dirty="0"/>
              <a:t>Proving causation is difficult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" y="685800"/>
            <a:ext cx="9055100" cy="4525963"/>
          </a:xfrm>
        </p:spPr>
        <p:txBody>
          <a:bodyPr/>
          <a:lstStyle/>
          <a:p>
            <a:r>
              <a:rPr lang="en-US" dirty="0"/>
              <a:t>This single story is not </a:t>
            </a:r>
            <a:r>
              <a:rPr lang="en-US" u="sng" dirty="0"/>
              <a:t>proof</a:t>
            </a:r>
            <a:r>
              <a:rPr lang="en-US" dirty="0"/>
              <a:t> that antibiotic use on farms causes resistant infections in humans. </a:t>
            </a:r>
          </a:p>
          <a:p>
            <a:r>
              <a:rPr lang="en-US" dirty="0"/>
              <a:t>But an accumulating number of reports like this are creating consensus amongst scientists that there is a link. </a:t>
            </a:r>
          </a:p>
          <a:p>
            <a:r>
              <a:rPr lang="en-US" dirty="0"/>
              <a:t>For many areas of science, an </a:t>
            </a:r>
            <a:r>
              <a:rPr lang="en-US" i="1" dirty="0"/>
              <a:t>accumulation</a:t>
            </a:r>
            <a:r>
              <a:rPr lang="en-US" dirty="0"/>
              <a:t> of evidence compels adoption of a particular model. For example:</a:t>
            </a:r>
          </a:p>
          <a:p>
            <a:pPr lvl="1"/>
            <a:r>
              <a:rPr lang="en-US" dirty="0"/>
              <a:t>Smoking and lung cancer</a:t>
            </a:r>
          </a:p>
          <a:p>
            <a:pPr lvl="1"/>
            <a:r>
              <a:rPr lang="en-US" dirty="0"/>
              <a:t>Human activity and global warming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85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6"/>
            <a:ext cx="8229600" cy="1143000"/>
          </a:xfrm>
        </p:spPr>
        <p:txBody>
          <a:bodyPr/>
          <a:lstStyle/>
          <a:p>
            <a:r>
              <a:rPr lang="en-US" dirty="0"/>
              <a:t>Denmark 1998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7001"/>
            <a:ext cx="8229600" cy="2743200"/>
          </a:xfrm>
        </p:spPr>
        <p:txBody>
          <a:bodyPr/>
          <a:lstStyle/>
          <a:p>
            <a:r>
              <a:rPr lang="en-US" dirty="0"/>
              <a:t>Outbreak of 25 cases of food poisoning.</a:t>
            </a:r>
          </a:p>
          <a:p>
            <a:r>
              <a:rPr lang="en-US" dirty="0"/>
              <a:t>All were infected with a strain of </a:t>
            </a:r>
            <a:r>
              <a:rPr lang="en-US" i="1" dirty="0"/>
              <a:t>Salmonella</a:t>
            </a:r>
            <a:r>
              <a:rPr lang="en-US" dirty="0"/>
              <a:t> that is treated with </a:t>
            </a:r>
            <a:r>
              <a:rPr lang="en-US" dirty="0" err="1"/>
              <a:t>cipro</a:t>
            </a:r>
            <a:r>
              <a:rPr lang="en-US" dirty="0"/>
              <a:t> antibiotic. </a:t>
            </a:r>
          </a:p>
          <a:p>
            <a:r>
              <a:rPr lang="en-US" dirty="0"/>
              <a:t>The antibiotic wasn’t effective. Two patients died.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2900" y="4536420"/>
            <a:ext cx="85751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How did the </a:t>
            </a:r>
            <a:r>
              <a:rPr lang="en-US" sz="2800" i="1" dirty="0"/>
              <a:t>Salmonella</a:t>
            </a:r>
            <a:r>
              <a:rPr lang="en-US" sz="2800" dirty="0"/>
              <a:t> strain become resistant to </a:t>
            </a:r>
            <a:r>
              <a:rPr lang="en-US" sz="2800" dirty="0" err="1"/>
              <a:t>cipro</a:t>
            </a:r>
            <a:r>
              <a:rPr lang="en-US" sz="2800" dirty="0"/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38300" y="5261808"/>
            <a:ext cx="5448300" cy="830997"/>
          </a:xfrm>
          <a:prstGeom prst="rect">
            <a:avLst/>
          </a:prstGeom>
          <a:solidFill>
            <a:srgbClr val="DCE6F2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We will develop a model to answer this question by the end of this case study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97600"/>
            <a:ext cx="46858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Source: </a:t>
            </a:r>
            <a:r>
              <a:rPr lang="en-US" sz="1100" dirty="0" err="1"/>
              <a:t>Molbak</a:t>
            </a:r>
            <a:r>
              <a:rPr lang="en-US" sz="1100" dirty="0"/>
              <a:t> et al. (1999) New England Journal of Medicine 341:1420-1425.  </a:t>
            </a:r>
          </a:p>
        </p:txBody>
      </p:sp>
    </p:spTree>
    <p:extLst>
      <p:ext uri="{BB962C8B-B14F-4D97-AF65-F5344CB8AC3E}">
        <p14:creationId xmlns:p14="http://schemas.microsoft.com/office/powerpoint/2010/main" val="288534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249238"/>
            <a:ext cx="8229600" cy="1143000"/>
          </a:xfrm>
        </p:spPr>
        <p:txBody>
          <a:bodyPr/>
          <a:lstStyle/>
          <a:p>
            <a:r>
              <a:rPr lang="en-US" dirty="0"/>
              <a:t>Do Now</a:t>
            </a:r>
            <a:br>
              <a:rPr lang="en-US" dirty="0"/>
            </a:br>
            <a:r>
              <a:rPr lang="en-US" sz="2000" dirty="0"/>
              <a:t>Understanding the Evolution of Antibiotic Resistance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role of “selection pressure” in the acquisition of antibiotic-resistance?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39800" y="3733800"/>
            <a:ext cx="75780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Answer the first question on the worksheet then </a:t>
            </a:r>
          </a:p>
          <a:p>
            <a:r>
              <a:rPr lang="en-US" sz="2800" dirty="0"/>
              <a:t>choose the correct scenario on the following slides</a:t>
            </a:r>
          </a:p>
        </p:txBody>
      </p:sp>
    </p:spTree>
    <p:extLst>
      <p:ext uri="{BB962C8B-B14F-4D97-AF65-F5344CB8AC3E}">
        <p14:creationId xmlns:p14="http://schemas.microsoft.com/office/powerpoint/2010/main" val="1871125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Group 186"/>
          <p:cNvGrpSpPr/>
          <p:nvPr/>
        </p:nvGrpSpPr>
        <p:grpSpPr>
          <a:xfrm>
            <a:off x="6723815" y="1082596"/>
            <a:ext cx="1173750" cy="1454644"/>
            <a:chOff x="6350000" y="1704897"/>
            <a:chExt cx="1173750" cy="1454644"/>
          </a:xfrm>
        </p:grpSpPr>
        <p:sp>
          <p:nvSpPr>
            <p:cNvPr id="93" name="Oval 92"/>
            <p:cNvSpPr/>
            <p:nvPr/>
          </p:nvSpPr>
          <p:spPr>
            <a:xfrm rot="198880">
              <a:off x="6559270" y="2143643"/>
              <a:ext cx="964480" cy="87802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7129497" y="1704897"/>
              <a:ext cx="220490" cy="3166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+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6350000" y="2674655"/>
              <a:ext cx="220490" cy="3166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+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7245978" y="2842854"/>
              <a:ext cx="220490" cy="3166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+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6887376" y="2280329"/>
              <a:ext cx="230937" cy="3166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R</a:t>
              </a:r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3510156" y="3719036"/>
            <a:ext cx="3049988" cy="2697718"/>
            <a:chOff x="8858250" y="1113314"/>
            <a:chExt cx="3049988" cy="2697718"/>
          </a:xfrm>
        </p:grpSpPr>
        <p:sp>
          <p:nvSpPr>
            <p:cNvPr id="110" name="Rectangle 109"/>
            <p:cNvSpPr/>
            <p:nvPr/>
          </p:nvSpPr>
          <p:spPr>
            <a:xfrm>
              <a:off x="8872582" y="1118632"/>
              <a:ext cx="2971800" cy="2692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9461500" y="1715532"/>
              <a:ext cx="381000" cy="355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10452100" y="1779032"/>
              <a:ext cx="381000" cy="355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9842500" y="2287032"/>
              <a:ext cx="381000" cy="355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10833100" y="2795032"/>
              <a:ext cx="381000" cy="355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9359900" y="2833132"/>
              <a:ext cx="381000" cy="355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6" name="Group 115"/>
            <p:cNvGrpSpPr/>
            <p:nvPr/>
          </p:nvGrpSpPr>
          <p:grpSpPr>
            <a:xfrm>
              <a:off x="10833100" y="1335564"/>
              <a:ext cx="571500" cy="622300"/>
              <a:chOff x="5650046" y="1371600"/>
              <a:chExt cx="571500" cy="622300"/>
            </a:xfrm>
          </p:grpSpPr>
          <p:sp>
            <p:nvSpPr>
              <p:cNvPr id="117" name="TextBox 116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20" name="Group 119"/>
            <p:cNvGrpSpPr/>
            <p:nvPr/>
          </p:nvGrpSpPr>
          <p:grpSpPr>
            <a:xfrm>
              <a:off x="9815646" y="1231900"/>
              <a:ext cx="571500" cy="622300"/>
              <a:chOff x="5650046" y="1371600"/>
              <a:chExt cx="571500" cy="622300"/>
            </a:xfrm>
          </p:grpSpPr>
          <p:sp>
            <p:nvSpPr>
              <p:cNvPr id="121" name="TextBox 120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24" name="Group 123"/>
            <p:cNvGrpSpPr/>
            <p:nvPr/>
          </p:nvGrpSpPr>
          <p:grpSpPr>
            <a:xfrm>
              <a:off x="10928350" y="2020332"/>
              <a:ext cx="571500" cy="622300"/>
              <a:chOff x="5650046" y="1371600"/>
              <a:chExt cx="571500" cy="622300"/>
            </a:xfrm>
          </p:grpSpPr>
          <p:sp>
            <p:nvSpPr>
              <p:cNvPr id="125" name="TextBox 124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28" name="Group 127"/>
            <p:cNvGrpSpPr/>
            <p:nvPr/>
          </p:nvGrpSpPr>
          <p:grpSpPr>
            <a:xfrm>
              <a:off x="10087064" y="2542064"/>
              <a:ext cx="571500" cy="622300"/>
              <a:chOff x="5650046" y="1371600"/>
              <a:chExt cx="571500" cy="622300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32" name="Group 131"/>
            <p:cNvGrpSpPr/>
            <p:nvPr/>
          </p:nvGrpSpPr>
          <p:grpSpPr>
            <a:xfrm>
              <a:off x="10880814" y="3063796"/>
              <a:ext cx="571500" cy="622300"/>
              <a:chOff x="5650046" y="1371600"/>
              <a:chExt cx="571500" cy="622300"/>
            </a:xfrm>
          </p:grpSpPr>
          <p:sp>
            <p:nvSpPr>
              <p:cNvPr id="133" name="TextBox 132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>
              <a:off x="10223500" y="3188732"/>
              <a:ext cx="571500" cy="622300"/>
              <a:chOff x="5650046" y="1371600"/>
              <a:chExt cx="571500" cy="622300"/>
            </a:xfrm>
          </p:grpSpPr>
          <p:sp>
            <p:nvSpPr>
              <p:cNvPr id="137" name="TextBox 136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40" name="Group 139"/>
            <p:cNvGrpSpPr/>
            <p:nvPr/>
          </p:nvGrpSpPr>
          <p:grpSpPr>
            <a:xfrm>
              <a:off x="9461500" y="3188732"/>
              <a:ext cx="571500" cy="622300"/>
              <a:chOff x="5650046" y="1371600"/>
              <a:chExt cx="571500" cy="622300"/>
            </a:xfrm>
          </p:grpSpPr>
          <p:sp>
            <p:nvSpPr>
              <p:cNvPr id="141" name="TextBox 140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43" name="TextBox 142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44" name="Group 143"/>
            <p:cNvGrpSpPr/>
            <p:nvPr/>
          </p:nvGrpSpPr>
          <p:grpSpPr>
            <a:xfrm>
              <a:off x="9613900" y="3125232"/>
              <a:ext cx="571500" cy="622300"/>
              <a:chOff x="5650046" y="1371600"/>
              <a:chExt cx="571500" cy="622300"/>
            </a:xfrm>
          </p:grpSpPr>
          <p:sp>
            <p:nvSpPr>
              <p:cNvPr id="145" name="TextBox 144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>
              <a:off x="9042400" y="2273300"/>
              <a:ext cx="571500" cy="622300"/>
              <a:chOff x="5650046" y="1371600"/>
              <a:chExt cx="571500" cy="622300"/>
            </a:xfrm>
          </p:grpSpPr>
          <p:sp>
            <p:nvSpPr>
              <p:cNvPr id="149" name="TextBox 148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51" name="TextBox 150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52" name="Group 151"/>
            <p:cNvGrpSpPr/>
            <p:nvPr/>
          </p:nvGrpSpPr>
          <p:grpSpPr>
            <a:xfrm>
              <a:off x="8872582" y="1290082"/>
              <a:ext cx="571500" cy="622300"/>
              <a:chOff x="5650046" y="1371600"/>
              <a:chExt cx="571500" cy="622300"/>
            </a:xfrm>
          </p:grpSpPr>
          <p:sp>
            <p:nvSpPr>
              <p:cNvPr id="153" name="TextBox 152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54" name="TextBox 153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55" name="TextBox 154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56" name="Group 155"/>
            <p:cNvGrpSpPr/>
            <p:nvPr/>
          </p:nvGrpSpPr>
          <p:grpSpPr>
            <a:xfrm>
              <a:off x="8918308" y="3188732"/>
              <a:ext cx="713188" cy="622300"/>
              <a:chOff x="5664200" y="1371600"/>
              <a:chExt cx="713188" cy="622300"/>
            </a:xfrm>
          </p:grpSpPr>
          <p:sp>
            <p:nvSpPr>
              <p:cNvPr id="157" name="TextBox 156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60" name="Group 159"/>
            <p:cNvGrpSpPr/>
            <p:nvPr/>
          </p:nvGrpSpPr>
          <p:grpSpPr>
            <a:xfrm>
              <a:off x="10215162" y="1113314"/>
              <a:ext cx="713188" cy="622300"/>
              <a:chOff x="5664200" y="1371600"/>
              <a:chExt cx="713188" cy="622300"/>
            </a:xfrm>
          </p:grpSpPr>
          <p:sp>
            <p:nvSpPr>
              <p:cNvPr id="161" name="TextBox 160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62" name="TextBox 161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63" name="TextBox 162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64" name="Group 163"/>
            <p:cNvGrpSpPr/>
            <p:nvPr/>
          </p:nvGrpSpPr>
          <p:grpSpPr>
            <a:xfrm>
              <a:off x="10205904" y="2114550"/>
              <a:ext cx="713188" cy="622300"/>
              <a:chOff x="5664200" y="1371600"/>
              <a:chExt cx="713188" cy="622300"/>
            </a:xfrm>
          </p:grpSpPr>
          <p:sp>
            <p:nvSpPr>
              <p:cNvPr id="165" name="TextBox 164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66" name="TextBox 165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67" name="TextBox 166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68" name="Group 167"/>
            <p:cNvGrpSpPr/>
            <p:nvPr/>
          </p:nvGrpSpPr>
          <p:grpSpPr>
            <a:xfrm>
              <a:off x="11195050" y="2435146"/>
              <a:ext cx="713188" cy="622300"/>
              <a:chOff x="5664200" y="1371600"/>
              <a:chExt cx="713188" cy="622300"/>
            </a:xfrm>
          </p:grpSpPr>
          <p:sp>
            <p:nvSpPr>
              <p:cNvPr id="169" name="TextBox 168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70" name="TextBox 169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71" name="TextBox 170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72" name="Group 171"/>
            <p:cNvGrpSpPr/>
            <p:nvPr/>
          </p:nvGrpSpPr>
          <p:grpSpPr>
            <a:xfrm>
              <a:off x="8858250" y="1854200"/>
              <a:ext cx="713188" cy="622300"/>
              <a:chOff x="5664200" y="1371600"/>
              <a:chExt cx="713188" cy="622300"/>
            </a:xfrm>
          </p:grpSpPr>
          <p:sp>
            <p:nvSpPr>
              <p:cNvPr id="173" name="TextBox 172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76" name="Group 175"/>
            <p:cNvGrpSpPr/>
            <p:nvPr/>
          </p:nvGrpSpPr>
          <p:grpSpPr>
            <a:xfrm>
              <a:off x="9773570" y="1753632"/>
              <a:ext cx="713188" cy="622300"/>
              <a:chOff x="5664200" y="1371600"/>
              <a:chExt cx="713188" cy="622300"/>
            </a:xfrm>
          </p:grpSpPr>
          <p:sp>
            <p:nvSpPr>
              <p:cNvPr id="177" name="TextBox 176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78" name="TextBox 177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79" name="TextBox 178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sp>
          <p:nvSpPr>
            <p:cNvPr id="180" name="TextBox 179"/>
            <p:cNvSpPr txBox="1"/>
            <p:nvPr/>
          </p:nvSpPr>
          <p:spPr>
            <a:xfrm>
              <a:off x="9491370" y="1672942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R</a:t>
              </a: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9859670" y="2243554"/>
              <a:ext cx="1846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000" dirty="0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10480338" y="1721822"/>
              <a:ext cx="1846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000" dirty="0"/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10861338" y="2750522"/>
              <a:ext cx="1846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000" dirty="0"/>
            </a:p>
          </p:txBody>
        </p:sp>
      </p:grpSp>
      <p:sp>
        <p:nvSpPr>
          <p:cNvPr id="276" name="TextBox 275"/>
          <p:cNvSpPr txBox="1"/>
          <p:nvPr/>
        </p:nvSpPr>
        <p:spPr>
          <a:xfrm>
            <a:off x="5540850" y="5378993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</a:t>
            </a:r>
          </a:p>
        </p:txBody>
      </p:sp>
      <p:grpSp>
        <p:nvGrpSpPr>
          <p:cNvPr id="185" name="Group 184"/>
          <p:cNvGrpSpPr/>
          <p:nvPr/>
        </p:nvGrpSpPr>
        <p:grpSpPr>
          <a:xfrm>
            <a:off x="388270" y="611126"/>
            <a:ext cx="3049988" cy="2697718"/>
            <a:chOff x="831850" y="1036082"/>
            <a:chExt cx="3049988" cy="2697718"/>
          </a:xfrm>
        </p:grpSpPr>
        <p:sp>
          <p:nvSpPr>
            <p:cNvPr id="10" name="Rectangle 9"/>
            <p:cNvSpPr/>
            <p:nvPr/>
          </p:nvSpPr>
          <p:spPr>
            <a:xfrm>
              <a:off x="846182" y="1041400"/>
              <a:ext cx="2971800" cy="2692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1435100" y="1638300"/>
              <a:ext cx="381000" cy="355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425700" y="1701800"/>
              <a:ext cx="381000" cy="355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816100" y="2209800"/>
              <a:ext cx="381000" cy="355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806700" y="2717800"/>
              <a:ext cx="381000" cy="355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333500" y="2755900"/>
              <a:ext cx="381000" cy="355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2731954" y="1283732"/>
              <a:ext cx="646246" cy="596900"/>
              <a:chOff x="5575300" y="1397000"/>
              <a:chExt cx="646246" cy="596900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5575300" y="1397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1789246" y="1154668"/>
              <a:ext cx="571500" cy="622300"/>
              <a:chOff x="5650046" y="1371600"/>
              <a:chExt cx="571500" cy="622300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2901950" y="1943100"/>
              <a:ext cx="571500" cy="622300"/>
              <a:chOff x="5650046" y="1371600"/>
              <a:chExt cx="571500" cy="622300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2060664" y="2464832"/>
              <a:ext cx="571500" cy="622300"/>
              <a:chOff x="5650046" y="1371600"/>
              <a:chExt cx="571500" cy="622300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2854414" y="2986564"/>
              <a:ext cx="571500" cy="622300"/>
              <a:chOff x="5650046" y="1371600"/>
              <a:chExt cx="571500" cy="622300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2197100" y="3111500"/>
              <a:ext cx="571500" cy="622300"/>
              <a:chOff x="5650046" y="1371600"/>
              <a:chExt cx="571500" cy="622300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1435100" y="3111500"/>
              <a:ext cx="571500" cy="622300"/>
              <a:chOff x="5650046" y="1371600"/>
              <a:chExt cx="571500" cy="622300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1587500" y="3048000"/>
              <a:ext cx="571500" cy="622300"/>
              <a:chOff x="5650046" y="1371600"/>
              <a:chExt cx="571500" cy="622300"/>
            </a:xfrm>
          </p:grpSpPr>
          <p:sp>
            <p:nvSpPr>
              <p:cNvPr id="40" name="TextBox 39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1016000" y="2196068"/>
              <a:ext cx="571500" cy="622300"/>
              <a:chOff x="5650046" y="1371600"/>
              <a:chExt cx="571500" cy="622300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846182" y="1212850"/>
              <a:ext cx="571500" cy="622300"/>
              <a:chOff x="5650046" y="1371600"/>
              <a:chExt cx="571500" cy="622300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891908" y="3111500"/>
              <a:ext cx="713188" cy="622300"/>
              <a:chOff x="5664200" y="1371600"/>
              <a:chExt cx="713188" cy="622300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2188762" y="1036082"/>
              <a:ext cx="713188" cy="622300"/>
              <a:chOff x="5664200" y="1371600"/>
              <a:chExt cx="713188" cy="622300"/>
            </a:xfrm>
          </p:grpSpPr>
          <p:sp>
            <p:nvSpPr>
              <p:cNvPr id="56" name="TextBox 55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179504" y="2037318"/>
              <a:ext cx="713188" cy="622300"/>
              <a:chOff x="5664200" y="1371600"/>
              <a:chExt cx="713188" cy="622300"/>
            </a:xfrm>
          </p:grpSpPr>
          <p:sp>
            <p:nvSpPr>
              <p:cNvPr id="60" name="TextBox 59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3168650" y="2357914"/>
              <a:ext cx="713188" cy="622300"/>
              <a:chOff x="5664200" y="1371600"/>
              <a:chExt cx="713188" cy="622300"/>
            </a:xfrm>
          </p:grpSpPr>
          <p:sp>
            <p:nvSpPr>
              <p:cNvPr id="64" name="TextBox 63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831850" y="1776968"/>
              <a:ext cx="713188" cy="622300"/>
              <a:chOff x="5664200" y="1371600"/>
              <a:chExt cx="713188" cy="622300"/>
            </a:xfrm>
          </p:grpSpPr>
          <p:sp>
            <p:nvSpPr>
              <p:cNvPr id="68" name="TextBox 67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1747170" y="1676400"/>
              <a:ext cx="713188" cy="622300"/>
              <a:chOff x="5664200" y="1371600"/>
              <a:chExt cx="713188" cy="622300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</p:grpSp>
      <p:grpSp>
        <p:nvGrpSpPr>
          <p:cNvPr id="188" name="Group 187"/>
          <p:cNvGrpSpPr/>
          <p:nvPr/>
        </p:nvGrpSpPr>
        <p:grpSpPr>
          <a:xfrm>
            <a:off x="3744107" y="1594705"/>
            <a:ext cx="1105778" cy="1505856"/>
            <a:chOff x="3247501" y="1300180"/>
            <a:chExt cx="1280215" cy="1826578"/>
          </a:xfrm>
        </p:grpSpPr>
        <p:sp>
          <p:nvSpPr>
            <p:cNvPr id="75" name="Oval 74"/>
            <p:cNvSpPr/>
            <p:nvPr/>
          </p:nvSpPr>
          <p:spPr>
            <a:xfrm rot="198880">
              <a:off x="3452913" y="1851108"/>
              <a:ext cx="1074803" cy="110252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9" name="Group 78"/>
            <p:cNvGrpSpPr/>
            <p:nvPr/>
          </p:nvGrpSpPr>
          <p:grpSpPr>
            <a:xfrm rot="19991042">
              <a:off x="3787137" y="1915359"/>
              <a:ext cx="577506" cy="600219"/>
              <a:chOff x="7912100" y="1365252"/>
              <a:chExt cx="914400" cy="882648"/>
            </a:xfrm>
          </p:grpSpPr>
          <p:sp>
            <p:nvSpPr>
              <p:cNvPr id="76" name="Arc 75"/>
              <p:cNvSpPr/>
              <p:nvPr/>
            </p:nvSpPr>
            <p:spPr>
              <a:xfrm>
                <a:off x="8216901" y="1365252"/>
                <a:ext cx="609599" cy="628650"/>
              </a:xfrm>
              <a:prstGeom prst="arc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Arc 76"/>
              <p:cNvSpPr/>
              <p:nvPr/>
            </p:nvSpPr>
            <p:spPr>
              <a:xfrm>
                <a:off x="8064500" y="1466850"/>
                <a:ext cx="609600" cy="628650"/>
              </a:xfrm>
              <a:prstGeom prst="arc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Arc 77"/>
              <p:cNvSpPr/>
              <p:nvPr/>
            </p:nvSpPr>
            <p:spPr>
              <a:xfrm>
                <a:off x="7912100" y="1619250"/>
                <a:ext cx="609600" cy="628650"/>
              </a:xfrm>
              <a:prstGeom prst="arc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 rot="12167320">
              <a:off x="3566999" y="2192228"/>
              <a:ext cx="577506" cy="600220"/>
              <a:chOff x="7912100" y="1365250"/>
              <a:chExt cx="914400" cy="882650"/>
            </a:xfrm>
          </p:grpSpPr>
          <p:sp>
            <p:nvSpPr>
              <p:cNvPr id="81" name="Arc 80"/>
              <p:cNvSpPr/>
              <p:nvPr/>
            </p:nvSpPr>
            <p:spPr>
              <a:xfrm>
                <a:off x="8216900" y="1365250"/>
                <a:ext cx="609600" cy="628650"/>
              </a:xfrm>
              <a:prstGeom prst="arc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Arc 81"/>
              <p:cNvSpPr/>
              <p:nvPr/>
            </p:nvSpPr>
            <p:spPr>
              <a:xfrm>
                <a:off x="8064500" y="1466850"/>
                <a:ext cx="609600" cy="628650"/>
              </a:xfrm>
              <a:prstGeom prst="arc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Arc 82"/>
              <p:cNvSpPr/>
              <p:nvPr/>
            </p:nvSpPr>
            <p:spPr>
              <a:xfrm>
                <a:off x="7912100" y="1619250"/>
                <a:ext cx="609600" cy="628650"/>
              </a:xfrm>
              <a:prstGeom prst="arc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4" name="Group 83"/>
            <p:cNvGrpSpPr/>
            <p:nvPr/>
          </p:nvGrpSpPr>
          <p:grpSpPr>
            <a:xfrm rot="5834333">
              <a:off x="3819545" y="2254017"/>
              <a:ext cx="621811" cy="557454"/>
              <a:chOff x="7912100" y="1365250"/>
              <a:chExt cx="914400" cy="882650"/>
            </a:xfrm>
          </p:grpSpPr>
          <p:sp>
            <p:nvSpPr>
              <p:cNvPr id="85" name="Arc 84"/>
              <p:cNvSpPr/>
              <p:nvPr/>
            </p:nvSpPr>
            <p:spPr>
              <a:xfrm>
                <a:off x="8216900" y="1365250"/>
                <a:ext cx="609600" cy="628650"/>
              </a:xfrm>
              <a:prstGeom prst="arc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Arc 85"/>
              <p:cNvSpPr/>
              <p:nvPr/>
            </p:nvSpPr>
            <p:spPr>
              <a:xfrm>
                <a:off x="8064500" y="1466850"/>
                <a:ext cx="609600" cy="628650"/>
              </a:xfrm>
              <a:prstGeom prst="arc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Arc 86"/>
              <p:cNvSpPr/>
              <p:nvPr/>
            </p:nvSpPr>
            <p:spPr>
              <a:xfrm>
                <a:off x="7912100" y="1619250"/>
                <a:ext cx="609600" cy="628650"/>
              </a:xfrm>
              <a:prstGeom prst="arc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8" name="TextBox 87"/>
            <p:cNvSpPr txBox="1"/>
            <p:nvPr/>
          </p:nvSpPr>
          <p:spPr>
            <a:xfrm>
              <a:off x="4116162" y="1300180"/>
              <a:ext cx="245711" cy="397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+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3247501" y="2517893"/>
              <a:ext cx="245711" cy="397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+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245967" y="2729098"/>
              <a:ext cx="245711" cy="397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+</a:t>
              </a:r>
            </a:p>
          </p:txBody>
        </p:sp>
      </p:grpSp>
      <p:cxnSp>
        <p:nvCxnSpPr>
          <p:cNvPr id="281" name="Straight Connector 280"/>
          <p:cNvCxnSpPr>
            <a:stCxn id="7" idx="7"/>
          </p:cNvCxnSpPr>
          <p:nvPr/>
        </p:nvCxnSpPr>
        <p:spPr>
          <a:xfrm flipV="1">
            <a:off x="2688324" y="2077687"/>
            <a:ext cx="1568830" cy="26723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/>
          <p:nvPr/>
        </p:nvCxnSpPr>
        <p:spPr>
          <a:xfrm>
            <a:off x="2620924" y="2661144"/>
            <a:ext cx="1532355" cy="20546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5" name="TextBox 284"/>
          <p:cNvSpPr txBox="1"/>
          <p:nvPr/>
        </p:nvSpPr>
        <p:spPr>
          <a:xfrm>
            <a:off x="990126" y="-67650"/>
            <a:ext cx="22516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Bacteria are exposed to antibiotic</a:t>
            </a:r>
          </a:p>
        </p:txBody>
      </p:sp>
      <p:sp>
        <p:nvSpPr>
          <p:cNvPr id="286" name="TextBox 285"/>
          <p:cNvSpPr txBox="1"/>
          <p:nvPr/>
        </p:nvSpPr>
        <p:spPr>
          <a:xfrm>
            <a:off x="4467552" y="578681"/>
            <a:ext cx="3589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Presence of antibiotic puts pressure on the bacteria to become resistant</a:t>
            </a:r>
          </a:p>
        </p:txBody>
      </p:sp>
      <p:cxnSp>
        <p:nvCxnSpPr>
          <p:cNvPr id="288" name="Straight Arrow Connector 287"/>
          <p:cNvCxnSpPr/>
          <p:nvPr/>
        </p:nvCxnSpPr>
        <p:spPr>
          <a:xfrm>
            <a:off x="5251658" y="1875372"/>
            <a:ext cx="1242612" cy="0"/>
          </a:xfrm>
          <a:prstGeom prst="straightConnector1">
            <a:avLst/>
          </a:prstGeom>
          <a:ln w="5715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Arrow Connector 288"/>
          <p:cNvCxnSpPr/>
          <p:nvPr/>
        </p:nvCxnSpPr>
        <p:spPr>
          <a:xfrm flipH="1">
            <a:off x="6151756" y="2680710"/>
            <a:ext cx="1131750" cy="956292"/>
          </a:xfrm>
          <a:prstGeom prst="straightConnector1">
            <a:avLst/>
          </a:prstGeom>
          <a:ln w="5715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2" name="TextBox 291"/>
          <p:cNvSpPr txBox="1"/>
          <p:nvPr/>
        </p:nvSpPr>
        <p:spPr>
          <a:xfrm>
            <a:off x="6747895" y="2982078"/>
            <a:ext cx="2672241" cy="915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Resistant bacteria can then pass the resistance trait onto other bacteria</a:t>
            </a:r>
          </a:p>
        </p:txBody>
      </p:sp>
      <p:sp>
        <p:nvSpPr>
          <p:cNvPr id="295" name="TextBox 294"/>
          <p:cNvSpPr txBox="1"/>
          <p:nvPr/>
        </p:nvSpPr>
        <p:spPr>
          <a:xfrm>
            <a:off x="2154670" y="3404790"/>
            <a:ext cx="1067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antibiotic</a:t>
            </a:r>
          </a:p>
        </p:txBody>
      </p:sp>
      <p:sp>
        <p:nvSpPr>
          <p:cNvPr id="296" name="TextBox 295"/>
          <p:cNvSpPr txBox="1"/>
          <p:nvPr/>
        </p:nvSpPr>
        <p:spPr>
          <a:xfrm>
            <a:off x="217918" y="3414236"/>
            <a:ext cx="13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Bacterial cell</a:t>
            </a:r>
          </a:p>
        </p:txBody>
      </p:sp>
      <p:cxnSp>
        <p:nvCxnSpPr>
          <p:cNvPr id="298" name="Straight Connector 297"/>
          <p:cNvCxnSpPr/>
          <p:nvPr/>
        </p:nvCxnSpPr>
        <p:spPr>
          <a:xfrm flipH="1" flipV="1">
            <a:off x="2255542" y="3064784"/>
            <a:ext cx="216982" cy="453116"/>
          </a:xfrm>
          <a:prstGeom prst="line">
            <a:avLst/>
          </a:prstGeom>
          <a:ln>
            <a:solidFill>
              <a:srgbClr val="00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/>
          <p:cNvCxnSpPr/>
          <p:nvPr/>
        </p:nvCxnSpPr>
        <p:spPr>
          <a:xfrm flipV="1">
            <a:off x="889920" y="2698212"/>
            <a:ext cx="128454" cy="819688"/>
          </a:xfrm>
          <a:prstGeom prst="line">
            <a:avLst/>
          </a:prstGeom>
          <a:ln>
            <a:solidFill>
              <a:srgbClr val="00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4" name="TextBox 313"/>
          <p:cNvSpPr txBox="1"/>
          <p:nvPr/>
        </p:nvSpPr>
        <p:spPr>
          <a:xfrm>
            <a:off x="3740210" y="0"/>
            <a:ext cx="51678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Gill Sans"/>
                <a:cs typeface="Gill Sans"/>
              </a:rPr>
              <a:t>Scenario #1: Is this correct?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5146824" y="4363531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4562693" y="4871580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4059094" y="5415676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560814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TextBox 285"/>
          <p:cNvSpPr txBox="1"/>
          <p:nvPr/>
        </p:nvSpPr>
        <p:spPr>
          <a:xfrm>
            <a:off x="3181410" y="774634"/>
            <a:ext cx="2812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The non-resistant cells die in presence of antibiotic </a:t>
            </a:r>
          </a:p>
        </p:txBody>
      </p:sp>
      <p:cxnSp>
        <p:nvCxnSpPr>
          <p:cNvPr id="289" name="Straight Arrow Connector 288"/>
          <p:cNvCxnSpPr/>
          <p:nvPr/>
        </p:nvCxnSpPr>
        <p:spPr>
          <a:xfrm>
            <a:off x="2636082" y="1109838"/>
            <a:ext cx="586514" cy="0"/>
          </a:xfrm>
          <a:prstGeom prst="straightConnector1">
            <a:avLst/>
          </a:prstGeom>
          <a:ln w="5715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2" name="TextBox 291"/>
          <p:cNvSpPr txBox="1"/>
          <p:nvPr/>
        </p:nvSpPr>
        <p:spPr>
          <a:xfrm>
            <a:off x="6453995" y="1629348"/>
            <a:ext cx="2672241" cy="915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Resistant bacteria can then pass the resistance trait onto other bacteria</a:t>
            </a:r>
          </a:p>
        </p:txBody>
      </p:sp>
      <p:sp>
        <p:nvSpPr>
          <p:cNvPr id="314" name="TextBox 313"/>
          <p:cNvSpPr txBox="1"/>
          <p:nvPr/>
        </p:nvSpPr>
        <p:spPr>
          <a:xfrm>
            <a:off x="3740210" y="0"/>
            <a:ext cx="51678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Gill Sans"/>
                <a:cs typeface="Gill Sans"/>
              </a:rPr>
              <a:t>Scenario #2: Is this correct?</a:t>
            </a:r>
          </a:p>
        </p:txBody>
      </p:sp>
      <p:grpSp>
        <p:nvGrpSpPr>
          <p:cNvPr id="185" name="Group 184"/>
          <p:cNvGrpSpPr/>
          <p:nvPr/>
        </p:nvGrpSpPr>
        <p:grpSpPr>
          <a:xfrm>
            <a:off x="58070" y="611126"/>
            <a:ext cx="3049988" cy="2697718"/>
            <a:chOff x="831850" y="1036082"/>
            <a:chExt cx="3049988" cy="2697718"/>
          </a:xfrm>
        </p:grpSpPr>
        <p:sp>
          <p:nvSpPr>
            <p:cNvPr id="10" name="Rectangle 9"/>
            <p:cNvSpPr/>
            <p:nvPr/>
          </p:nvSpPr>
          <p:spPr>
            <a:xfrm>
              <a:off x="846182" y="1041400"/>
              <a:ext cx="2971800" cy="2692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1435100" y="1638300"/>
              <a:ext cx="381000" cy="355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425700" y="1701800"/>
              <a:ext cx="381000" cy="355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816100" y="2209800"/>
              <a:ext cx="381000" cy="355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806700" y="2717800"/>
              <a:ext cx="381000" cy="355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333500" y="2755900"/>
              <a:ext cx="381000" cy="355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2731954" y="1283732"/>
              <a:ext cx="646246" cy="596900"/>
              <a:chOff x="5575300" y="1397000"/>
              <a:chExt cx="646246" cy="596900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5575300" y="1397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1789246" y="1154668"/>
              <a:ext cx="571500" cy="622300"/>
              <a:chOff x="5650046" y="1371600"/>
              <a:chExt cx="571500" cy="622300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2901950" y="1943100"/>
              <a:ext cx="571500" cy="622300"/>
              <a:chOff x="5650046" y="1371600"/>
              <a:chExt cx="571500" cy="622300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2060664" y="2464832"/>
              <a:ext cx="571500" cy="622300"/>
              <a:chOff x="5650046" y="1371600"/>
              <a:chExt cx="571500" cy="622300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2854414" y="2986564"/>
              <a:ext cx="571500" cy="622300"/>
              <a:chOff x="5650046" y="1371600"/>
              <a:chExt cx="571500" cy="622300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2197100" y="3111500"/>
              <a:ext cx="571500" cy="622300"/>
              <a:chOff x="5650046" y="1371600"/>
              <a:chExt cx="571500" cy="622300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1435100" y="3111500"/>
              <a:ext cx="571500" cy="622300"/>
              <a:chOff x="5650046" y="1371600"/>
              <a:chExt cx="571500" cy="622300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1587500" y="3048000"/>
              <a:ext cx="571500" cy="622300"/>
              <a:chOff x="5650046" y="1371600"/>
              <a:chExt cx="571500" cy="622300"/>
            </a:xfrm>
          </p:grpSpPr>
          <p:sp>
            <p:nvSpPr>
              <p:cNvPr id="40" name="TextBox 39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1016000" y="2196068"/>
              <a:ext cx="571500" cy="622300"/>
              <a:chOff x="5650046" y="1371600"/>
              <a:chExt cx="571500" cy="622300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846182" y="1212850"/>
              <a:ext cx="571500" cy="622300"/>
              <a:chOff x="5650046" y="1371600"/>
              <a:chExt cx="571500" cy="622300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891908" y="3111500"/>
              <a:ext cx="713188" cy="622300"/>
              <a:chOff x="5664200" y="1371600"/>
              <a:chExt cx="713188" cy="622300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2188762" y="1036082"/>
              <a:ext cx="713188" cy="622300"/>
              <a:chOff x="5664200" y="1371600"/>
              <a:chExt cx="713188" cy="622300"/>
            </a:xfrm>
          </p:grpSpPr>
          <p:sp>
            <p:nvSpPr>
              <p:cNvPr id="56" name="TextBox 55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179504" y="2037318"/>
              <a:ext cx="713188" cy="622300"/>
              <a:chOff x="5664200" y="1371600"/>
              <a:chExt cx="713188" cy="622300"/>
            </a:xfrm>
          </p:grpSpPr>
          <p:sp>
            <p:nvSpPr>
              <p:cNvPr id="60" name="TextBox 59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3168650" y="2357914"/>
              <a:ext cx="713188" cy="622300"/>
              <a:chOff x="5664200" y="1371600"/>
              <a:chExt cx="713188" cy="622300"/>
            </a:xfrm>
          </p:grpSpPr>
          <p:sp>
            <p:nvSpPr>
              <p:cNvPr id="64" name="TextBox 63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831850" y="1776968"/>
              <a:ext cx="713188" cy="622300"/>
              <a:chOff x="5664200" y="1371600"/>
              <a:chExt cx="713188" cy="622300"/>
            </a:xfrm>
          </p:grpSpPr>
          <p:sp>
            <p:nvSpPr>
              <p:cNvPr id="68" name="TextBox 67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1747170" y="1676400"/>
              <a:ext cx="713188" cy="622300"/>
              <a:chOff x="5664200" y="1371600"/>
              <a:chExt cx="713188" cy="622300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</p:grpSp>
      <p:sp>
        <p:nvSpPr>
          <p:cNvPr id="285" name="TextBox 284"/>
          <p:cNvSpPr txBox="1"/>
          <p:nvPr/>
        </p:nvSpPr>
        <p:spPr>
          <a:xfrm>
            <a:off x="46394" y="-40067"/>
            <a:ext cx="3331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Bacteria are exposed to antibiotic; a rare cell is resistant</a:t>
            </a:r>
          </a:p>
        </p:txBody>
      </p:sp>
      <p:sp>
        <p:nvSpPr>
          <p:cNvPr id="295" name="TextBox 294"/>
          <p:cNvSpPr txBox="1"/>
          <p:nvPr/>
        </p:nvSpPr>
        <p:spPr>
          <a:xfrm>
            <a:off x="1824470" y="3404790"/>
            <a:ext cx="1067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antibiotic</a:t>
            </a:r>
          </a:p>
        </p:txBody>
      </p:sp>
      <p:sp>
        <p:nvSpPr>
          <p:cNvPr id="296" name="TextBox 295"/>
          <p:cNvSpPr txBox="1"/>
          <p:nvPr/>
        </p:nvSpPr>
        <p:spPr>
          <a:xfrm>
            <a:off x="14718" y="3414236"/>
            <a:ext cx="13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Bacterial cell</a:t>
            </a:r>
          </a:p>
        </p:txBody>
      </p:sp>
      <p:cxnSp>
        <p:nvCxnSpPr>
          <p:cNvPr id="298" name="Straight Connector 297"/>
          <p:cNvCxnSpPr/>
          <p:nvPr/>
        </p:nvCxnSpPr>
        <p:spPr>
          <a:xfrm flipH="1" flipV="1">
            <a:off x="1925342" y="3064784"/>
            <a:ext cx="216982" cy="453116"/>
          </a:xfrm>
          <a:prstGeom prst="line">
            <a:avLst/>
          </a:prstGeom>
          <a:ln>
            <a:solidFill>
              <a:srgbClr val="00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/>
          <p:cNvCxnSpPr/>
          <p:nvPr/>
        </p:nvCxnSpPr>
        <p:spPr>
          <a:xfrm flipV="1">
            <a:off x="559720" y="2698212"/>
            <a:ext cx="128454" cy="819688"/>
          </a:xfrm>
          <a:prstGeom prst="line">
            <a:avLst/>
          </a:prstGeom>
          <a:ln>
            <a:solidFill>
              <a:srgbClr val="00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6" name="TextBox 185"/>
          <p:cNvSpPr txBox="1"/>
          <p:nvPr/>
        </p:nvSpPr>
        <p:spPr>
          <a:xfrm>
            <a:off x="1689664" y="1236680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3079810" y="1471136"/>
            <a:ext cx="3049988" cy="2697718"/>
            <a:chOff x="3740210" y="1471136"/>
            <a:chExt cx="3049988" cy="2697718"/>
          </a:xfrm>
        </p:grpSpPr>
        <p:sp>
          <p:nvSpPr>
            <p:cNvPr id="110" name="Rectangle 109"/>
            <p:cNvSpPr/>
            <p:nvPr/>
          </p:nvSpPr>
          <p:spPr>
            <a:xfrm>
              <a:off x="3754542" y="1476454"/>
              <a:ext cx="2971800" cy="2692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4343460" y="2073354"/>
              <a:ext cx="381000" cy="355600"/>
            </a:xfrm>
            <a:prstGeom prst="ellipse">
              <a:avLst/>
            </a:prstGeom>
            <a:pattFill prst="sphere">
              <a:fgClr>
                <a:schemeClr val="tx2">
                  <a:lumMod val="40000"/>
                  <a:lumOff val="60000"/>
                </a:schemeClr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334060" y="2136854"/>
              <a:ext cx="381000" cy="355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6" name="Group 115"/>
            <p:cNvGrpSpPr/>
            <p:nvPr/>
          </p:nvGrpSpPr>
          <p:grpSpPr>
            <a:xfrm>
              <a:off x="5715060" y="1693386"/>
              <a:ext cx="571500" cy="622300"/>
              <a:chOff x="5650046" y="1371600"/>
              <a:chExt cx="571500" cy="622300"/>
            </a:xfrm>
          </p:grpSpPr>
          <p:sp>
            <p:nvSpPr>
              <p:cNvPr id="117" name="TextBox 116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20" name="Group 119"/>
            <p:cNvGrpSpPr/>
            <p:nvPr/>
          </p:nvGrpSpPr>
          <p:grpSpPr>
            <a:xfrm>
              <a:off x="4697606" y="1589722"/>
              <a:ext cx="571500" cy="622300"/>
              <a:chOff x="5650046" y="1371600"/>
              <a:chExt cx="571500" cy="622300"/>
            </a:xfrm>
          </p:grpSpPr>
          <p:sp>
            <p:nvSpPr>
              <p:cNvPr id="121" name="TextBox 120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24" name="Group 123"/>
            <p:cNvGrpSpPr/>
            <p:nvPr/>
          </p:nvGrpSpPr>
          <p:grpSpPr>
            <a:xfrm>
              <a:off x="5810310" y="2378154"/>
              <a:ext cx="571500" cy="622300"/>
              <a:chOff x="5650046" y="1371600"/>
              <a:chExt cx="571500" cy="622300"/>
            </a:xfrm>
          </p:grpSpPr>
          <p:sp>
            <p:nvSpPr>
              <p:cNvPr id="125" name="TextBox 124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28" name="Group 127"/>
            <p:cNvGrpSpPr/>
            <p:nvPr/>
          </p:nvGrpSpPr>
          <p:grpSpPr>
            <a:xfrm>
              <a:off x="4969024" y="2899886"/>
              <a:ext cx="571500" cy="622300"/>
              <a:chOff x="5650046" y="1371600"/>
              <a:chExt cx="571500" cy="622300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32" name="Group 131"/>
            <p:cNvGrpSpPr/>
            <p:nvPr/>
          </p:nvGrpSpPr>
          <p:grpSpPr>
            <a:xfrm>
              <a:off x="5762774" y="3421618"/>
              <a:ext cx="571500" cy="622300"/>
              <a:chOff x="5650046" y="1371600"/>
              <a:chExt cx="571500" cy="622300"/>
            </a:xfrm>
          </p:grpSpPr>
          <p:sp>
            <p:nvSpPr>
              <p:cNvPr id="133" name="TextBox 132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>
              <a:off x="5105460" y="3546554"/>
              <a:ext cx="571500" cy="622300"/>
              <a:chOff x="5650046" y="1371600"/>
              <a:chExt cx="571500" cy="622300"/>
            </a:xfrm>
          </p:grpSpPr>
          <p:sp>
            <p:nvSpPr>
              <p:cNvPr id="137" name="TextBox 136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40" name="Group 139"/>
            <p:cNvGrpSpPr/>
            <p:nvPr/>
          </p:nvGrpSpPr>
          <p:grpSpPr>
            <a:xfrm>
              <a:off x="4343460" y="3546554"/>
              <a:ext cx="571500" cy="622300"/>
              <a:chOff x="5650046" y="1371600"/>
              <a:chExt cx="571500" cy="622300"/>
            </a:xfrm>
          </p:grpSpPr>
          <p:sp>
            <p:nvSpPr>
              <p:cNvPr id="141" name="TextBox 140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43" name="TextBox 142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44" name="Group 143"/>
            <p:cNvGrpSpPr/>
            <p:nvPr/>
          </p:nvGrpSpPr>
          <p:grpSpPr>
            <a:xfrm>
              <a:off x="4495860" y="3483054"/>
              <a:ext cx="571500" cy="622300"/>
              <a:chOff x="5650046" y="1371600"/>
              <a:chExt cx="571500" cy="622300"/>
            </a:xfrm>
          </p:grpSpPr>
          <p:sp>
            <p:nvSpPr>
              <p:cNvPr id="145" name="TextBox 144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>
              <a:off x="3924360" y="2631122"/>
              <a:ext cx="571500" cy="622300"/>
              <a:chOff x="5650046" y="1371600"/>
              <a:chExt cx="571500" cy="622300"/>
            </a:xfrm>
          </p:grpSpPr>
          <p:sp>
            <p:nvSpPr>
              <p:cNvPr id="149" name="TextBox 148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51" name="TextBox 150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52" name="Group 151"/>
            <p:cNvGrpSpPr/>
            <p:nvPr/>
          </p:nvGrpSpPr>
          <p:grpSpPr>
            <a:xfrm>
              <a:off x="3754542" y="1647904"/>
              <a:ext cx="571500" cy="622300"/>
              <a:chOff x="5650046" y="1371600"/>
              <a:chExt cx="571500" cy="622300"/>
            </a:xfrm>
          </p:grpSpPr>
          <p:sp>
            <p:nvSpPr>
              <p:cNvPr id="153" name="TextBox 152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54" name="TextBox 153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55" name="TextBox 154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56" name="Group 155"/>
            <p:cNvGrpSpPr/>
            <p:nvPr/>
          </p:nvGrpSpPr>
          <p:grpSpPr>
            <a:xfrm>
              <a:off x="3800268" y="3546554"/>
              <a:ext cx="713188" cy="622300"/>
              <a:chOff x="5664200" y="1371600"/>
              <a:chExt cx="713188" cy="622300"/>
            </a:xfrm>
          </p:grpSpPr>
          <p:sp>
            <p:nvSpPr>
              <p:cNvPr id="157" name="TextBox 156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60" name="Group 159"/>
            <p:cNvGrpSpPr/>
            <p:nvPr/>
          </p:nvGrpSpPr>
          <p:grpSpPr>
            <a:xfrm>
              <a:off x="5097122" y="1471136"/>
              <a:ext cx="713188" cy="622300"/>
              <a:chOff x="5664200" y="1371600"/>
              <a:chExt cx="713188" cy="622300"/>
            </a:xfrm>
          </p:grpSpPr>
          <p:sp>
            <p:nvSpPr>
              <p:cNvPr id="161" name="TextBox 160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62" name="TextBox 161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63" name="TextBox 162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64" name="Group 163"/>
            <p:cNvGrpSpPr/>
            <p:nvPr/>
          </p:nvGrpSpPr>
          <p:grpSpPr>
            <a:xfrm>
              <a:off x="5087864" y="2472372"/>
              <a:ext cx="713188" cy="622300"/>
              <a:chOff x="5664200" y="1371600"/>
              <a:chExt cx="713188" cy="622300"/>
            </a:xfrm>
          </p:grpSpPr>
          <p:sp>
            <p:nvSpPr>
              <p:cNvPr id="165" name="TextBox 164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66" name="TextBox 165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67" name="TextBox 166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68" name="Group 167"/>
            <p:cNvGrpSpPr/>
            <p:nvPr/>
          </p:nvGrpSpPr>
          <p:grpSpPr>
            <a:xfrm>
              <a:off x="6077010" y="2792968"/>
              <a:ext cx="713188" cy="622300"/>
              <a:chOff x="5664200" y="1371600"/>
              <a:chExt cx="713188" cy="622300"/>
            </a:xfrm>
          </p:grpSpPr>
          <p:sp>
            <p:nvSpPr>
              <p:cNvPr id="169" name="TextBox 168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70" name="TextBox 169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71" name="TextBox 170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72" name="Group 171"/>
            <p:cNvGrpSpPr/>
            <p:nvPr/>
          </p:nvGrpSpPr>
          <p:grpSpPr>
            <a:xfrm>
              <a:off x="3740210" y="2212022"/>
              <a:ext cx="713188" cy="622300"/>
              <a:chOff x="5664200" y="1371600"/>
              <a:chExt cx="713188" cy="622300"/>
            </a:xfrm>
          </p:grpSpPr>
          <p:sp>
            <p:nvSpPr>
              <p:cNvPr id="173" name="TextBox 172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76" name="Group 175"/>
            <p:cNvGrpSpPr/>
            <p:nvPr/>
          </p:nvGrpSpPr>
          <p:grpSpPr>
            <a:xfrm>
              <a:off x="4655530" y="2111454"/>
              <a:ext cx="713188" cy="622300"/>
              <a:chOff x="5664200" y="1371600"/>
              <a:chExt cx="713188" cy="622300"/>
            </a:xfrm>
          </p:grpSpPr>
          <p:sp>
            <p:nvSpPr>
              <p:cNvPr id="177" name="TextBox 176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78" name="TextBox 177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79" name="TextBox 178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sp>
          <p:nvSpPr>
            <p:cNvPr id="180" name="TextBox 179"/>
            <p:cNvSpPr txBox="1"/>
            <p:nvPr/>
          </p:nvSpPr>
          <p:spPr>
            <a:xfrm>
              <a:off x="5364178" y="2080198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R</a:t>
              </a: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4741630" y="2601376"/>
              <a:ext cx="1846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000" dirty="0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5362298" y="2079644"/>
              <a:ext cx="1846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000" dirty="0"/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5743298" y="3108344"/>
              <a:ext cx="1846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000" dirty="0"/>
            </a:p>
          </p:txBody>
        </p:sp>
        <p:sp>
          <p:nvSpPr>
            <p:cNvPr id="190" name="Oval 189"/>
            <p:cNvSpPr/>
            <p:nvPr/>
          </p:nvSpPr>
          <p:spPr>
            <a:xfrm>
              <a:off x="4686360" y="2656522"/>
              <a:ext cx="381000" cy="355600"/>
            </a:xfrm>
            <a:prstGeom prst="ellipse">
              <a:avLst/>
            </a:prstGeom>
            <a:pattFill prst="sphere">
              <a:fgClr>
                <a:schemeClr val="tx2">
                  <a:lumMod val="40000"/>
                  <a:lumOff val="60000"/>
                </a:schemeClr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/>
            <p:cNvSpPr/>
            <p:nvPr/>
          </p:nvSpPr>
          <p:spPr>
            <a:xfrm>
              <a:off x="4279960" y="3215658"/>
              <a:ext cx="381000" cy="355600"/>
            </a:xfrm>
            <a:prstGeom prst="ellipse">
              <a:avLst/>
            </a:prstGeom>
            <a:pattFill prst="sphere">
              <a:fgClr>
                <a:schemeClr val="tx2">
                  <a:lumMod val="40000"/>
                  <a:lumOff val="60000"/>
                </a:schemeClr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Oval 191"/>
            <p:cNvSpPr/>
            <p:nvPr/>
          </p:nvSpPr>
          <p:spPr>
            <a:xfrm>
              <a:off x="5692876" y="3127454"/>
              <a:ext cx="381000" cy="355600"/>
            </a:xfrm>
            <a:prstGeom prst="ellipse">
              <a:avLst/>
            </a:prstGeom>
            <a:pattFill prst="sphere">
              <a:fgClr>
                <a:schemeClr val="tx2">
                  <a:lumMod val="40000"/>
                  <a:lumOff val="60000"/>
                </a:schemeClr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9" name="Group 198"/>
            <p:cNvGrpSpPr/>
            <p:nvPr/>
          </p:nvGrpSpPr>
          <p:grpSpPr>
            <a:xfrm>
              <a:off x="4312630" y="3215658"/>
              <a:ext cx="302248" cy="330738"/>
              <a:chOff x="4955612" y="4774662"/>
              <a:chExt cx="302248" cy="330738"/>
            </a:xfrm>
          </p:grpSpPr>
          <p:cxnSp>
            <p:nvCxnSpPr>
              <p:cNvPr id="200" name="Straight Connector 199"/>
              <p:cNvCxnSpPr/>
              <p:nvPr/>
            </p:nvCxnSpPr>
            <p:spPr>
              <a:xfrm flipH="1">
                <a:off x="4955612" y="4774662"/>
                <a:ext cx="302248" cy="330738"/>
              </a:xfrm>
              <a:prstGeom prst="line">
                <a:avLst/>
              </a:prstGeom>
              <a:ln w="3175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4955612" y="4774662"/>
                <a:ext cx="302248" cy="330738"/>
              </a:xfrm>
              <a:prstGeom prst="line">
                <a:avLst/>
              </a:prstGeom>
              <a:ln w="3175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2" name="Group 201"/>
            <p:cNvGrpSpPr/>
            <p:nvPr/>
          </p:nvGrpSpPr>
          <p:grpSpPr>
            <a:xfrm>
              <a:off x="4362332" y="2098216"/>
              <a:ext cx="302248" cy="330738"/>
              <a:chOff x="4955612" y="4774662"/>
              <a:chExt cx="302248" cy="330738"/>
            </a:xfrm>
          </p:grpSpPr>
          <p:cxnSp>
            <p:nvCxnSpPr>
              <p:cNvPr id="203" name="Straight Connector 202"/>
              <p:cNvCxnSpPr/>
              <p:nvPr/>
            </p:nvCxnSpPr>
            <p:spPr>
              <a:xfrm flipH="1">
                <a:off x="4955612" y="4774662"/>
                <a:ext cx="302248" cy="330738"/>
              </a:xfrm>
              <a:prstGeom prst="line">
                <a:avLst/>
              </a:prstGeom>
              <a:ln w="3175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4955612" y="4774662"/>
                <a:ext cx="302248" cy="330738"/>
              </a:xfrm>
              <a:prstGeom prst="line">
                <a:avLst/>
              </a:prstGeom>
              <a:ln w="3175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5" name="Group 204"/>
            <p:cNvGrpSpPr/>
            <p:nvPr/>
          </p:nvGrpSpPr>
          <p:grpSpPr>
            <a:xfrm>
              <a:off x="4741630" y="2648444"/>
              <a:ext cx="302248" cy="330738"/>
              <a:chOff x="4955612" y="4774662"/>
              <a:chExt cx="302248" cy="330738"/>
            </a:xfrm>
          </p:grpSpPr>
          <p:cxnSp>
            <p:nvCxnSpPr>
              <p:cNvPr id="206" name="Straight Connector 205"/>
              <p:cNvCxnSpPr/>
              <p:nvPr/>
            </p:nvCxnSpPr>
            <p:spPr>
              <a:xfrm flipH="1">
                <a:off x="4955612" y="4774662"/>
                <a:ext cx="302248" cy="330738"/>
              </a:xfrm>
              <a:prstGeom prst="line">
                <a:avLst/>
              </a:prstGeom>
              <a:ln w="3175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>
                <a:off x="4955612" y="4774662"/>
                <a:ext cx="302248" cy="330738"/>
              </a:xfrm>
              <a:prstGeom prst="line">
                <a:avLst/>
              </a:prstGeom>
              <a:ln w="3175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8" name="Group 207"/>
            <p:cNvGrpSpPr/>
            <p:nvPr/>
          </p:nvGrpSpPr>
          <p:grpSpPr>
            <a:xfrm>
              <a:off x="5743298" y="3131582"/>
              <a:ext cx="302248" cy="330738"/>
              <a:chOff x="4955612" y="4774662"/>
              <a:chExt cx="302248" cy="330738"/>
            </a:xfrm>
          </p:grpSpPr>
          <p:cxnSp>
            <p:nvCxnSpPr>
              <p:cNvPr id="209" name="Straight Connector 208"/>
              <p:cNvCxnSpPr/>
              <p:nvPr/>
            </p:nvCxnSpPr>
            <p:spPr>
              <a:xfrm flipH="1">
                <a:off x="4955612" y="4774662"/>
                <a:ext cx="302248" cy="330738"/>
              </a:xfrm>
              <a:prstGeom prst="line">
                <a:avLst/>
              </a:prstGeom>
              <a:ln w="3175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4955612" y="4774662"/>
                <a:ext cx="302248" cy="330738"/>
              </a:xfrm>
              <a:prstGeom prst="line">
                <a:avLst/>
              </a:prstGeom>
              <a:ln w="3175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6" name="Group 95"/>
          <p:cNvGrpSpPr/>
          <p:nvPr/>
        </p:nvGrpSpPr>
        <p:grpSpPr>
          <a:xfrm>
            <a:off x="6121460" y="3014680"/>
            <a:ext cx="3049988" cy="2697718"/>
            <a:chOff x="6790198" y="3674586"/>
            <a:chExt cx="3049988" cy="2697718"/>
          </a:xfrm>
        </p:grpSpPr>
        <p:sp>
          <p:nvSpPr>
            <p:cNvPr id="212" name="Rectangle 211"/>
            <p:cNvSpPr/>
            <p:nvPr/>
          </p:nvSpPr>
          <p:spPr>
            <a:xfrm>
              <a:off x="6804530" y="3679904"/>
              <a:ext cx="2971800" cy="2692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8" name="Group 217"/>
            <p:cNvGrpSpPr/>
            <p:nvPr/>
          </p:nvGrpSpPr>
          <p:grpSpPr>
            <a:xfrm>
              <a:off x="8765048" y="3896836"/>
              <a:ext cx="571500" cy="622300"/>
              <a:chOff x="5650046" y="1371600"/>
              <a:chExt cx="571500" cy="622300"/>
            </a:xfrm>
          </p:grpSpPr>
          <p:sp>
            <p:nvSpPr>
              <p:cNvPr id="302" name="TextBox 301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03" name="TextBox 302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04" name="TextBox 303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19" name="Group 218"/>
            <p:cNvGrpSpPr/>
            <p:nvPr/>
          </p:nvGrpSpPr>
          <p:grpSpPr>
            <a:xfrm>
              <a:off x="7747594" y="3793172"/>
              <a:ext cx="571500" cy="622300"/>
              <a:chOff x="5650046" y="1371600"/>
              <a:chExt cx="571500" cy="622300"/>
            </a:xfrm>
          </p:grpSpPr>
          <p:sp>
            <p:nvSpPr>
              <p:cNvPr id="297" name="TextBox 296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99" name="TextBox 298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01" name="TextBox 300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20" name="Group 219"/>
            <p:cNvGrpSpPr/>
            <p:nvPr/>
          </p:nvGrpSpPr>
          <p:grpSpPr>
            <a:xfrm>
              <a:off x="8860298" y="4581604"/>
              <a:ext cx="571500" cy="622300"/>
              <a:chOff x="5650046" y="1371600"/>
              <a:chExt cx="571500" cy="622300"/>
            </a:xfrm>
          </p:grpSpPr>
          <p:sp>
            <p:nvSpPr>
              <p:cNvPr id="291" name="TextBox 290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93" name="TextBox 292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94" name="TextBox 293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21" name="Group 220"/>
            <p:cNvGrpSpPr/>
            <p:nvPr/>
          </p:nvGrpSpPr>
          <p:grpSpPr>
            <a:xfrm>
              <a:off x="8019012" y="5103336"/>
              <a:ext cx="571500" cy="622300"/>
              <a:chOff x="5650046" y="1371600"/>
              <a:chExt cx="571500" cy="622300"/>
            </a:xfrm>
          </p:grpSpPr>
          <p:sp>
            <p:nvSpPr>
              <p:cNvPr id="284" name="TextBox 283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87" name="TextBox 286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90" name="TextBox 289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22" name="Group 221"/>
            <p:cNvGrpSpPr/>
            <p:nvPr/>
          </p:nvGrpSpPr>
          <p:grpSpPr>
            <a:xfrm>
              <a:off x="8812762" y="5625068"/>
              <a:ext cx="571500" cy="622300"/>
              <a:chOff x="5650046" y="1371600"/>
              <a:chExt cx="571500" cy="622300"/>
            </a:xfrm>
          </p:grpSpPr>
          <p:sp>
            <p:nvSpPr>
              <p:cNvPr id="279" name="TextBox 278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80" name="TextBox 279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83" name="TextBox 282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23" name="Group 222"/>
            <p:cNvGrpSpPr/>
            <p:nvPr/>
          </p:nvGrpSpPr>
          <p:grpSpPr>
            <a:xfrm>
              <a:off x="8155448" y="5750004"/>
              <a:ext cx="571500" cy="622300"/>
              <a:chOff x="5650046" y="1371600"/>
              <a:chExt cx="571500" cy="622300"/>
            </a:xfrm>
          </p:grpSpPr>
          <p:sp>
            <p:nvSpPr>
              <p:cNvPr id="274" name="TextBox 273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77" name="TextBox 276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78" name="TextBox 277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24" name="Group 223"/>
            <p:cNvGrpSpPr/>
            <p:nvPr/>
          </p:nvGrpSpPr>
          <p:grpSpPr>
            <a:xfrm>
              <a:off x="7393448" y="5750004"/>
              <a:ext cx="571500" cy="622300"/>
              <a:chOff x="5650046" y="1371600"/>
              <a:chExt cx="571500" cy="622300"/>
            </a:xfrm>
          </p:grpSpPr>
          <p:sp>
            <p:nvSpPr>
              <p:cNvPr id="271" name="TextBox 270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72" name="TextBox 271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73" name="TextBox 272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25" name="Group 224"/>
            <p:cNvGrpSpPr/>
            <p:nvPr/>
          </p:nvGrpSpPr>
          <p:grpSpPr>
            <a:xfrm>
              <a:off x="7545848" y="5686504"/>
              <a:ext cx="571500" cy="622300"/>
              <a:chOff x="5650046" y="1371600"/>
              <a:chExt cx="571500" cy="622300"/>
            </a:xfrm>
          </p:grpSpPr>
          <p:sp>
            <p:nvSpPr>
              <p:cNvPr id="268" name="TextBox 267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69" name="TextBox 268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70" name="TextBox 269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26" name="Group 225"/>
            <p:cNvGrpSpPr/>
            <p:nvPr/>
          </p:nvGrpSpPr>
          <p:grpSpPr>
            <a:xfrm>
              <a:off x="6974348" y="4834572"/>
              <a:ext cx="571500" cy="622300"/>
              <a:chOff x="5650046" y="1371600"/>
              <a:chExt cx="571500" cy="622300"/>
            </a:xfrm>
          </p:grpSpPr>
          <p:sp>
            <p:nvSpPr>
              <p:cNvPr id="265" name="TextBox 264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66" name="TextBox 265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67" name="TextBox 266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27" name="Group 226"/>
            <p:cNvGrpSpPr/>
            <p:nvPr/>
          </p:nvGrpSpPr>
          <p:grpSpPr>
            <a:xfrm>
              <a:off x="6804530" y="3851354"/>
              <a:ext cx="571500" cy="622300"/>
              <a:chOff x="5650046" y="1371600"/>
              <a:chExt cx="571500" cy="622300"/>
            </a:xfrm>
          </p:grpSpPr>
          <p:sp>
            <p:nvSpPr>
              <p:cNvPr id="262" name="TextBox 261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63" name="TextBox 262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64" name="TextBox 263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28" name="Group 227"/>
            <p:cNvGrpSpPr/>
            <p:nvPr/>
          </p:nvGrpSpPr>
          <p:grpSpPr>
            <a:xfrm>
              <a:off x="6850256" y="5750004"/>
              <a:ext cx="713188" cy="622300"/>
              <a:chOff x="5664200" y="1371600"/>
              <a:chExt cx="713188" cy="622300"/>
            </a:xfrm>
          </p:grpSpPr>
          <p:sp>
            <p:nvSpPr>
              <p:cNvPr id="253" name="TextBox 252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54" name="TextBox 253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55" name="TextBox 254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29" name="Group 228"/>
            <p:cNvGrpSpPr/>
            <p:nvPr/>
          </p:nvGrpSpPr>
          <p:grpSpPr>
            <a:xfrm>
              <a:off x="8147110" y="3674586"/>
              <a:ext cx="713188" cy="622300"/>
              <a:chOff x="5664200" y="1371600"/>
              <a:chExt cx="713188" cy="622300"/>
            </a:xfrm>
          </p:grpSpPr>
          <p:sp>
            <p:nvSpPr>
              <p:cNvPr id="250" name="TextBox 249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51" name="TextBox 250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52" name="TextBox 251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30" name="Group 229"/>
            <p:cNvGrpSpPr/>
            <p:nvPr/>
          </p:nvGrpSpPr>
          <p:grpSpPr>
            <a:xfrm>
              <a:off x="8137852" y="4675822"/>
              <a:ext cx="713188" cy="622300"/>
              <a:chOff x="5664200" y="1371600"/>
              <a:chExt cx="713188" cy="622300"/>
            </a:xfrm>
          </p:grpSpPr>
          <p:sp>
            <p:nvSpPr>
              <p:cNvPr id="247" name="TextBox 246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48" name="TextBox 247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49" name="TextBox 248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31" name="Group 230"/>
            <p:cNvGrpSpPr/>
            <p:nvPr/>
          </p:nvGrpSpPr>
          <p:grpSpPr>
            <a:xfrm>
              <a:off x="9126998" y="4996418"/>
              <a:ext cx="713188" cy="622300"/>
              <a:chOff x="5664200" y="1371600"/>
              <a:chExt cx="713188" cy="622300"/>
            </a:xfrm>
          </p:grpSpPr>
          <p:sp>
            <p:nvSpPr>
              <p:cNvPr id="244" name="TextBox 243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45" name="TextBox 244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46" name="TextBox 245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32" name="Group 231"/>
            <p:cNvGrpSpPr/>
            <p:nvPr/>
          </p:nvGrpSpPr>
          <p:grpSpPr>
            <a:xfrm>
              <a:off x="6790198" y="4415472"/>
              <a:ext cx="713188" cy="622300"/>
              <a:chOff x="5664200" y="1371600"/>
              <a:chExt cx="713188" cy="622300"/>
            </a:xfrm>
          </p:grpSpPr>
          <p:sp>
            <p:nvSpPr>
              <p:cNvPr id="241" name="TextBox 240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42" name="TextBox 241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43" name="TextBox 242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33" name="Group 232"/>
            <p:cNvGrpSpPr/>
            <p:nvPr/>
          </p:nvGrpSpPr>
          <p:grpSpPr>
            <a:xfrm>
              <a:off x="7376030" y="3896836"/>
              <a:ext cx="713188" cy="622300"/>
              <a:chOff x="5664200" y="1371600"/>
              <a:chExt cx="713188" cy="622300"/>
            </a:xfrm>
          </p:grpSpPr>
          <p:sp>
            <p:nvSpPr>
              <p:cNvPr id="238" name="TextBox 237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39" name="TextBox 238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40" name="TextBox 239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306" name="Group 305"/>
            <p:cNvGrpSpPr/>
            <p:nvPr/>
          </p:nvGrpSpPr>
          <p:grpSpPr>
            <a:xfrm>
              <a:off x="8384048" y="4283094"/>
              <a:ext cx="381000" cy="431920"/>
              <a:chOff x="8384048" y="4283094"/>
              <a:chExt cx="381000" cy="431920"/>
            </a:xfrm>
          </p:grpSpPr>
          <p:sp>
            <p:nvSpPr>
              <p:cNvPr id="214" name="Oval 213"/>
              <p:cNvSpPr/>
              <p:nvPr/>
            </p:nvSpPr>
            <p:spPr>
              <a:xfrm>
                <a:off x="8384048" y="4340304"/>
                <a:ext cx="381000" cy="3556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TextBox 233"/>
              <p:cNvSpPr txBox="1"/>
              <p:nvPr/>
            </p:nvSpPr>
            <p:spPr>
              <a:xfrm>
                <a:off x="8412286" y="4314904"/>
                <a:ext cx="32573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R</a:t>
                </a:r>
              </a:p>
            </p:txBody>
          </p:sp>
          <p:sp>
            <p:nvSpPr>
              <p:cNvPr id="236" name="TextBox 235"/>
              <p:cNvSpPr txBox="1"/>
              <p:nvPr/>
            </p:nvSpPr>
            <p:spPr>
              <a:xfrm>
                <a:off x="8412286" y="4283094"/>
                <a:ext cx="1846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000" dirty="0"/>
              </a:p>
            </p:txBody>
          </p:sp>
        </p:grpSp>
        <p:grpSp>
          <p:nvGrpSpPr>
            <p:cNvPr id="307" name="Group 306"/>
            <p:cNvGrpSpPr/>
            <p:nvPr/>
          </p:nvGrpSpPr>
          <p:grpSpPr>
            <a:xfrm>
              <a:off x="7749038" y="4467244"/>
              <a:ext cx="381000" cy="431920"/>
              <a:chOff x="8384048" y="4283094"/>
              <a:chExt cx="381000" cy="431920"/>
            </a:xfrm>
          </p:grpSpPr>
          <p:sp>
            <p:nvSpPr>
              <p:cNvPr id="308" name="Oval 307"/>
              <p:cNvSpPr/>
              <p:nvPr/>
            </p:nvSpPr>
            <p:spPr>
              <a:xfrm>
                <a:off x="8384048" y="4340304"/>
                <a:ext cx="381000" cy="3556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9" name="TextBox 308"/>
              <p:cNvSpPr txBox="1"/>
              <p:nvPr/>
            </p:nvSpPr>
            <p:spPr>
              <a:xfrm>
                <a:off x="8412286" y="4314904"/>
                <a:ext cx="32573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R</a:t>
                </a:r>
              </a:p>
            </p:txBody>
          </p:sp>
          <p:sp>
            <p:nvSpPr>
              <p:cNvPr id="310" name="TextBox 309"/>
              <p:cNvSpPr txBox="1"/>
              <p:nvPr/>
            </p:nvSpPr>
            <p:spPr>
              <a:xfrm>
                <a:off x="8412286" y="4283094"/>
                <a:ext cx="1846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000" dirty="0"/>
              </a:p>
            </p:txBody>
          </p:sp>
        </p:grpSp>
        <p:grpSp>
          <p:nvGrpSpPr>
            <p:cNvPr id="311" name="Group 310"/>
            <p:cNvGrpSpPr/>
            <p:nvPr/>
          </p:nvGrpSpPr>
          <p:grpSpPr>
            <a:xfrm>
              <a:off x="8588702" y="4899164"/>
              <a:ext cx="381000" cy="431920"/>
              <a:chOff x="8384048" y="4283094"/>
              <a:chExt cx="381000" cy="431920"/>
            </a:xfrm>
          </p:grpSpPr>
          <p:sp>
            <p:nvSpPr>
              <p:cNvPr id="312" name="Oval 311"/>
              <p:cNvSpPr/>
              <p:nvPr/>
            </p:nvSpPr>
            <p:spPr>
              <a:xfrm>
                <a:off x="8384048" y="4340304"/>
                <a:ext cx="381000" cy="3556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3" name="TextBox 312"/>
              <p:cNvSpPr txBox="1"/>
              <p:nvPr/>
            </p:nvSpPr>
            <p:spPr>
              <a:xfrm>
                <a:off x="8412286" y="4314904"/>
                <a:ext cx="32573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R</a:t>
                </a:r>
              </a:p>
            </p:txBody>
          </p:sp>
          <p:sp>
            <p:nvSpPr>
              <p:cNvPr id="315" name="TextBox 314"/>
              <p:cNvSpPr txBox="1"/>
              <p:nvPr/>
            </p:nvSpPr>
            <p:spPr>
              <a:xfrm>
                <a:off x="8412286" y="4283094"/>
                <a:ext cx="1846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000" dirty="0"/>
              </a:p>
            </p:txBody>
          </p:sp>
        </p:grpSp>
        <p:grpSp>
          <p:nvGrpSpPr>
            <p:cNvPr id="316" name="Group 315"/>
            <p:cNvGrpSpPr/>
            <p:nvPr/>
          </p:nvGrpSpPr>
          <p:grpSpPr>
            <a:xfrm>
              <a:off x="7736348" y="4924384"/>
              <a:ext cx="381000" cy="431920"/>
              <a:chOff x="8384048" y="4283094"/>
              <a:chExt cx="381000" cy="431920"/>
            </a:xfrm>
          </p:grpSpPr>
          <p:sp>
            <p:nvSpPr>
              <p:cNvPr id="317" name="Oval 316"/>
              <p:cNvSpPr/>
              <p:nvPr/>
            </p:nvSpPr>
            <p:spPr>
              <a:xfrm>
                <a:off x="8384048" y="4340304"/>
                <a:ext cx="381000" cy="3556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8" name="TextBox 317"/>
              <p:cNvSpPr txBox="1"/>
              <p:nvPr/>
            </p:nvSpPr>
            <p:spPr>
              <a:xfrm>
                <a:off x="8412286" y="4314904"/>
                <a:ext cx="32573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R</a:t>
                </a:r>
              </a:p>
            </p:txBody>
          </p:sp>
          <p:sp>
            <p:nvSpPr>
              <p:cNvPr id="319" name="TextBox 318"/>
              <p:cNvSpPr txBox="1"/>
              <p:nvPr/>
            </p:nvSpPr>
            <p:spPr>
              <a:xfrm>
                <a:off x="8412286" y="4283094"/>
                <a:ext cx="1846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000" dirty="0"/>
              </a:p>
            </p:txBody>
          </p:sp>
        </p:grpSp>
        <p:grpSp>
          <p:nvGrpSpPr>
            <p:cNvPr id="320" name="Group 319"/>
            <p:cNvGrpSpPr/>
            <p:nvPr/>
          </p:nvGrpSpPr>
          <p:grpSpPr>
            <a:xfrm>
              <a:off x="8458854" y="5356304"/>
              <a:ext cx="381000" cy="431920"/>
              <a:chOff x="8384048" y="4283094"/>
              <a:chExt cx="381000" cy="431920"/>
            </a:xfrm>
          </p:grpSpPr>
          <p:sp>
            <p:nvSpPr>
              <p:cNvPr id="321" name="Oval 320"/>
              <p:cNvSpPr/>
              <p:nvPr/>
            </p:nvSpPr>
            <p:spPr>
              <a:xfrm>
                <a:off x="8384048" y="4340304"/>
                <a:ext cx="381000" cy="3556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2" name="TextBox 321"/>
              <p:cNvSpPr txBox="1"/>
              <p:nvPr/>
            </p:nvSpPr>
            <p:spPr>
              <a:xfrm>
                <a:off x="8412286" y="4314904"/>
                <a:ext cx="32573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R</a:t>
                </a:r>
              </a:p>
            </p:txBody>
          </p:sp>
          <p:sp>
            <p:nvSpPr>
              <p:cNvPr id="323" name="TextBox 322"/>
              <p:cNvSpPr txBox="1"/>
              <p:nvPr/>
            </p:nvSpPr>
            <p:spPr>
              <a:xfrm>
                <a:off x="8412286" y="4283094"/>
                <a:ext cx="1846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000" dirty="0"/>
              </a:p>
            </p:txBody>
          </p:sp>
        </p:grpSp>
        <p:grpSp>
          <p:nvGrpSpPr>
            <p:cNvPr id="324" name="Group 323"/>
            <p:cNvGrpSpPr/>
            <p:nvPr/>
          </p:nvGrpSpPr>
          <p:grpSpPr>
            <a:xfrm>
              <a:off x="7245766" y="5337254"/>
              <a:ext cx="571500" cy="622300"/>
              <a:chOff x="5650046" y="1371600"/>
              <a:chExt cx="571500" cy="622300"/>
            </a:xfrm>
          </p:grpSpPr>
          <p:sp>
            <p:nvSpPr>
              <p:cNvPr id="325" name="TextBox 324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26" name="TextBox 325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27" name="TextBox 326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</p:grpSp>
      <p:cxnSp>
        <p:nvCxnSpPr>
          <p:cNvPr id="328" name="Straight Arrow Connector 327"/>
          <p:cNvCxnSpPr/>
          <p:nvPr/>
        </p:nvCxnSpPr>
        <p:spPr>
          <a:xfrm>
            <a:off x="5950841" y="1900872"/>
            <a:ext cx="586514" cy="0"/>
          </a:xfrm>
          <a:prstGeom prst="straightConnector1">
            <a:avLst/>
          </a:prstGeom>
          <a:ln w="5715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4245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TextBox 285"/>
          <p:cNvSpPr txBox="1"/>
          <p:nvPr/>
        </p:nvSpPr>
        <p:spPr>
          <a:xfrm>
            <a:off x="3181410" y="774634"/>
            <a:ext cx="2812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The non-resistant cells die in presence of antibiotic </a:t>
            </a:r>
          </a:p>
        </p:txBody>
      </p:sp>
      <p:cxnSp>
        <p:nvCxnSpPr>
          <p:cNvPr id="289" name="Straight Arrow Connector 288"/>
          <p:cNvCxnSpPr/>
          <p:nvPr/>
        </p:nvCxnSpPr>
        <p:spPr>
          <a:xfrm>
            <a:off x="2636082" y="1147938"/>
            <a:ext cx="586514" cy="0"/>
          </a:xfrm>
          <a:prstGeom prst="straightConnector1">
            <a:avLst/>
          </a:prstGeom>
          <a:ln w="5715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2" name="TextBox 291"/>
          <p:cNvSpPr txBox="1"/>
          <p:nvPr/>
        </p:nvSpPr>
        <p:spPr>
          <a:xfrm>
            <a:off x="6453995" y="1629348"/>
            <a:ext cx="2672241" cy="915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Resistant bacteria can then pass the resistance trait onto other bacteria</a:t>
            </a:r>
          </a:p>
        </p:txBody>
      </p:sp>
      <p:sp>
        <p:nvSpPr>
          <p:cNvPr id="314" name="TextBox 313"/>
          <p:cNvSpPr txBox="1"/>
          <p:nvPr/>
        </p:nvSpPr>
        <p:spPr>
          <a:xfrm>
            <a:off x="3740210" y="63500"/>
            <a:ext cx="4116582" cy="523220"/>
          </a:xfrm>
          <a:prstGeom prst="rect">
            <a:avLst/>
          </a:prstGeom>
          <a:noFill/>
          <a:ln w="1905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Gill Sans"/>
                <a:cs typeface="Gill Sans"/>
              </a:rPr>
              <a:t>Scenario #2 is correct</a:t>
            </a:r>
          </a:p>
        </p:txBody>
      </p:sp>
      <p:grpSp>
        <p:nvGrpSpPr>
          <p:cNvPr id="185" name="Group 184"/>
          <p:cNvGrpSpPr/>
          <p:nvPr/>
        </p:nvGrpSpPr>
        <p:grpSpPr>
          <a:xfrm>
            <a:off x="58070" y="611126"/>
            <a:ext cx="3049988" cy="2697718"/>
            <a:chOff x="831850" y="1036082"/>
            <a:chExt cx="3049988" cy="2697718"/>
          </a:xfrm>
        </p:grpSpPr>
        <p:sp>
          <p:nvSpPr>
            <p:cNvPr id="10" name="Rectangle 9"/>
            <p:cNvSpPr/>
            <p:nvPr/>
          </p:nvSpPr>
          <p:spPr>
            <a:xfrm>
              <a:off x="846182" y="1041400"/>
              <a:ext cx="2971800" cy="2692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1435100" y="1638300"/>
              <a:ext cx="381000" cy="355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2425700" y="1701800"/>
              <a:ext cx="381000" cy="355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816100" y="2209800"/>
              <a:ext cx="381000" cy="355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806700" y="2717800"/>
              <a:ext cx="381000" cy="355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333500" y="2755900"/>
              <a:ext cx="381000" cy="355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2731954" y="1283732"/>
              <a:ext cx="646246" cy="596900"/>
              <a:chOff x="5575300" y="1397000"/>
              <a:chExt cx="646246" cy="596900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5575300" y="1397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1789246" y="1154668"/>
              <a:ext cx="571500" cy="622300"/>
              <a:chOff x="5650046" y="1371600"/>
              <a:chExt cx="571500" cy="622300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2901950" y="1943100"/>
              <a:ext cx="571500" cy="622300"/>
              <a:chOff x="5650046" y="1371600"/>
              <a:chExt cx="571500" cy="622300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2060664" y="2464832"/>
              <a:ext cx="571500" cy="622300"/>
              <a:chOff x="5650046" y="1371600"/>
              <a:chExt cx="571500" cy="622300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2854414" y="2986564"/>
              <a:ext cx="571500" cy="622300"/>
              <a:chOff x="5650046" y="1371600"/>
              <a:chExt cx="571500" cy="622300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2197100" y="3111500"/>
              <a:ext cx="571500" cy="622300"/>
              <a:chOff x="5650046" y="1371600"/>
              <a:chExt cx="571500" cy="622300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1435100" y="3111500"/>
              <a:ext cx="571500" cy="622300"/>
              <a:chOff x="5650046" y="1371600"/>
              <a:chExt cx="571500" cy="622300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1587500" y="3048000"/>
              <a:ext cx="571500" cy="622300"/>
              <a:chOff x="5650046" y="1371600"/>
              <a:chExt cx="571500" cy="622300"/>
            </a:xfrm>
          </p:grpSpPr>
          <p:sp>
            <p:nvSpPr>
              <p:cNvPr id="40" name="TextBox 39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1016000" y="2196068"/>
              <a:ext cx="571500" cy="622300"/>
              <a:chOff x="5650046" y="1371600"/>
              <a:chExt cx="571500" cy="622300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846182" y="1212850"/>
              <a:ext cx="571500" cy="622300"/>
              <a:chOff x="5650046" y="1371600"/>
              <a:chExt cx="571500" cy="622300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891908" y="3111500"/>
              <a:ext cx="713188" cy="622300"/>
              <a:chOff x="5664200" y="1371600"/>
              <a:chExt cx="713188" cy="622300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2188762" y="1036082"/>
              <a:ext cx="713188" cy="622300"/>
              <a:chOff x="5664200" y="1371600"/>
              <a:chExt cx="713188" cy="622300"/>
            </a:xfrm>
          </p:grpSpPr>
          <p:sp>
            <p:nvSpPr>
              <p:cNvPr id="56" name="TextBox 55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179504" y="2037318"/>
              <a:ext cx="713188" cy="622300"/>
              <a:chOff x="5664200" y="1371600"/>
              <a:chExt cx="713188" cy="622300"/>
            </a:xfrm>
          </p:grpSpPr>
          <p:sp>
            <p:nvSpPr>
              <p:cNvPr id="60" name="TextBox 59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3168650" y="2357914"/>
              <a:ext cx="713188" cy="622300"/>
              <a:chOff x="5664200" y="1371600"/>
              <a:chExt cx="713188" cy="622300"/>
            </a:xfrm>
          </p:grpSpPr>
          <p:sp>
            <p:nvSpPr>
              <p:cNvPr id="64" name="TextBox 63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831850" y="1776968"/>
              <a:ext cx="713188" cy="622300"/>
              <a:chOff x="5664200" y="1371600"/>
              <a:chExt cx="713188" cy="622300"/>
            </a:xfrm>
          </p:grpSpPr>
          <p:sp>
            <p:nvSpPr>
              <p:cNvPr id="68" name="TextBox 67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1747170" y="1676400"/>
              <a:ext cx="713188" cy="622300"/>
              <a:chOff x="5664200" y="1371600"/>
              <a:chExt cx="713188" cy="622300"/>
            </a:xfrm>
          </p:grpSpPr>
          <p:sp>
            <p:nvSpPr>
              <p:cNvPr id="72" name="TextBox 71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</p:grpSp>
      <p:sp>
        <p:nvSpPr>
          <p:cNvPr id="285" name="TextBox 284"/>
          <p:cNvSpPr txBox="1"/>
          <p:nvPr/>
        </p:nvSpPr>
        <p:spPr>
          <a:xfrm>
            <a:off x="46394" y="-40067"/>
            <a:ext cx="3331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Bacteria are exposed to antibiotic; a rare cell is resistant</a:t>
            </a:r>
          </a:p>
        </p:txBody>
      </p:sp>
      <p:sp>
        <p:nvSpPr>
          <p:cNvPr id="295" name="TextBox 294"/>
          <p:cNvSpPr txBox="1"/>
          <p:nvPr/>
        </p:nvSpPr>
        <p:spPr>
          <a:xfrm>
            <a:off x="1824470" y="3404790"/>
            <a:ext cx="1067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antibiotic</a:t>
            </a:r>
          </a:p>
        </p:txBody>
      </p:sp>
      <p:sp>
        <p:nvSpPr>
          <p:cNvPr id="296" name="TextBox 295"/>
          <p:cNvSpPr txBox="1"/>
          <p:nvPr/>
        </p:nvSpPr>
        <p:spPr>
          <a:xfrm>
            <a:off x="14718" y="3414236"/>
            <a:ext cx="1373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Bacterial cell</a:t>
            </a:r>
          </a:p>
        </p:txBody>
      </p:sp>
      <p:cxnSp>
        <p:nvCxnSpPr>
          <p:cNvPr id="298" name="Straight Connector 297"/>
          <p:cNvCxnSpPr/>
          <p:nvPr/>
        </p:nvCxnSpPr>
        <p:spPr>
          <a:xfrm flipH="1" flipV="1">
            <a:off x="1925342" y="3064784"/>
            <a:ext cx="216982" cy="453116"/>
          </a:xfrm>
          <a:prstGeom prst="line">
            <a:avLst/>
          </a:prstGeom>
          <a:ln>
            <a:solidFill>
              <a:srgbClr val="00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/>
          <p:cNvCxnSpPr/>
          <p:nvPr/>
        </p:nvCxnSpPr>
        <p:spPr>
          <a:xfrm flipV="1">
            <a:off x="559720" y="2698212"/>
            <a:ext cx="128454" cy="819688"/>
          </a:xfrm>
          <a:prstGeom prst="line">
            <a:avLst/>
          </a:prstGeom>
          <a:ln>
            <a:solidFill>
              <a:srgbClr val="000000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6" name="TextBox 185"/>
          <p:cNvSpPr txBox="1"/>
          <p:nvPr/>
        </p:nvSpPr>
        <p:spPr>
          <a:xfrm>
            <a:off x="1689664" y="1236680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3079810" y="1471136"/>
            <a:ext cx="3049988" cy="2697718"/>
            <a:chOff x="3740210" y="1471136"/>
            <a:chExt cx="3049988" cy="2697718"/>
          </a:xfrm>
        </p:grpSpPr>
        <p:sp>
          <p:nvSpPr>
            <p:cNvPr id="110" name="Rectangle 109"/>
            <p:cNvSpPr/>
            <p:nvPr/>
          </p:nvSpPr>
          <p:spPr>
            <a:xfrm>
              <a:off x="3754542" y="1476454"/>
              <a:ext cx="2971800" cy="2692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4343460" y="2073354"/>
              <a:ext cx="381000" cy="355600"/>
            </a:xfrm>
            <a:prstGeom prst="ellipse">
              <a:avLst/>
            </a:prstGeom>
            <a:pattFill prst="sphere">
              <a:fgClr>
                <a:schemeClr val="tx2">
                  <a:lumMod val="40000"/>
                  <a:lumOff val="60000"/>
                </a:schemeClr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334060" y="2136854"/>
              <a:ext cx="381000" cy="3556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6" name="Group 115"/>
            <p:cNvGrpSpPr/>
            <p:nvPr/>
          </p:nvGrpSpPr>
          <p:grpSpPr>
            <a:xfrm>
              <a:off x="5715060" y="1693386"/>
              <a:ext cx="571500" cy="622300"/>
              <a:chOff x="5650046" y="1371600"/>
              <a:chExt cx="571500" cy="622300"/>
            </a:xfrm>
          </p:grpSpPr>
          <p:sp>
            <p:nvSpPr>
              <p:cNvPr id="117" name="TextBox 116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20" name="Group 119"/>
            <p:cNvGrpSpPr/>
            <p:nvPr/>
          </p:nvGrpSpPr>
          <p:grpSpPr>
            <a:xfrm>
              <a:off x="4697606" y="1589722"/>
              <a:ext cx="571500" cy="622300"/>
              <a:chOff x="5650046" y="1371600"/>
              <a:chExt cx="571500" cy="622300"/>
            </a:xfrm>
          </p:grpSpPr>
          <p:sp>
            <p:nvSpPr>
              <p:cNvPr id="121" name="TextBox 120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24" name="Group 123"/>
            <p:cNvGrpSpPr/>
            <p:nvPr/>
          </p:nvGrpSpPr>
          <p:grpSpPr>
            <a:xfrm>
              <a:off x="5810310" y="2378154"/>
              <a:ext cx="571500" cy="622300"/>
              <a:chOff x="5650046" y="1371600"/>
              <a:chExt cx="571500" cy="622300"/>
            </a:xfrm>
          </p:grpSpPr>
          <p:sp>
            <p:nvSpPr>
              <p:cNvPr id="125" name="TextBox 124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28" name="Group 127"/>
            <p:cNvGrpSpPr/>
            <p:nvPr/>
          </p:nvGrpSpPr>
          <p:grpSpPr>
            <a:xfrm>
              <a:off x="4969024" y="2899886"/>
              <a:ext cx="571500" cy="622300"/>
              <a:chOff x="5650046" y="1371600"/>
              <a:chExt cx="571500" cy="622300"/>
            </a:xfrm>
          </p:grpSpPr>
          <p:sp>
            <p:nvSpPr>
              <p:cNvPr id="129" name="TextBox 128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32" name="Group 131"/>
            <p:cNvGrpSpPr/>
            <p:nvPr/>
          </p:nvGrpSpPr>
          <p:grpSpPr>
            <a:xfrm>
              <a:off x="5762774" y="3421618"/>
              <a:ext cx="571500" cy="622300"/>
              <a:chOff x="5650046" y="1371600"/>
              <a:chExt cx="571500" cy="622300"/>
            </a:xfrm>
          </p:grpSpPr>
          <p:sp>
            <p:nvSpPr>
              <p:cNvPr id="133" name="TextBox 132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>
              <a:off x="5105460" y="3546554"/>
              <a:ext cx="571500" cy="622300"/>
              <a:chOff x="5650046" y="1371600"/>
              <a:chExt cx="571500" cy="622300"/>
            </a:xfrm>
          </p:grpSpPr>
          <p:sp>
            <p:nvSpPr>
              <p:cNvPr id="137" name="TextBox 136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40" name="Group 139"/>
            <p:cNvGrpSpPr/>
            <p:nvPr/>
          </p:nvGrpSpPr>
          <p:grpSpPr>
            <a:xfrm>
              <a:off x="4343460" y="3546554"/>
              <a:ext cx="571500" cy="622300"/>
              <a:chOff x="5650046" y="1371600"/>
              <a:chExt cx="571500" cy="622300"/>
            </a:xfrm>
          </p:grpSpPr>
          <p:sp>
            <p:nvSpPr>
              <p:cNvPr id="141" name="TextBox 140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43" name="TextBox 142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44" name="Group 143"/>
            <p:cNvGrpSpPr/>
            <p:nvPr/>
          </p:nvGrpSpPr>
          <p:grpSpPr>
            <a:xfrm>
              <a:off x="4495860" y="3483054"/>
              <a:ext cx="571500" cy="622300"/>
              <a:chOff x="5650046" y="1371600"/>
              <a:chExt cx="571500" cy="622300"/>
            </a:xfrm>
          </p:grpSpPr>
          <p:sp>
            <p:nvSpPr>
              <p:cNvPr id="145" name="TextBox 144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>
              <a:off x="3924360" y="2631122"/>
              <a:ext cx="571500" cy="622300"/>
              <a:chOff x="5650046" y="1371600"/>
              <a:chExt cx="571500" cy="622300"/>
            </a:xfrm>
          </p:grpSpPr>
          <p:sp>
            <p:nvSpPr>
              <p:cNvPr id="149" name="TextBox 148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51" name="TextBox 150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52" name="Group 151"/>
            <p:cNvGrpSpPr/>
            <p:nvPr/>
          </p:nvGrpSpPr>
          <p:grpSpPr>
            <a:xfrm>
              <a:off x="3754542" y="1647904"/>
              <a:ext cx="571500" cy="622300"/>
              <a:chOff x="5650046" y="1371600"/>
              <a:chExt cx="571500" cy="622300"/>
            </a:xfrm>
          </p:grpSpPr>
          <p:sp>
            <p:nvSpPr>
              <p:cNvPr id="153" name="TextBox 152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54" name="TextBox 153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55" name="TextBox 154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56" name="Group 155"/>
            <p:cNvGrpSpPr/>
            <p:nvPr/>
          </p:nvGrpSpPr>
          <p:grpSpPr>
            <a:xfrm>
              <a:off x="3800268" y="3546554"/>
              <a:ext cx="713188" cy="622300"/>
              <a:chOff x="5664200" y="1371600"/>
              <a:chExt cx="713188" cy="622300"/>
            </a:xfrm>
          </p:grpSpPr>
          <p:sp>
            <p:nvSpPr>
              <p:cNvPr id="157" name="TextBox 156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60" name="Group 159"/>
            <p:cNvGrpSpPr/>
            <p:nvPr/>
          </p:nvGrpSpPr>
          <p:grpSpPr>
            <a:xfrm>
              <a:off x="5097122" y="1471136"/>
              <a:ext cx="713188" cy="622300"/>
              <a:chOff x="5664200" y="1371600"/>
              <a:chExt cx="713188" cy="622300"/>
            </a:xfrm>
          </p:grpSpPr>
          <p:sp>
            <p:nvSpPr>
              <p:cNvPr id="161" name="TextBox 160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62" name="TextBox 161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63" name="TextBox 162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64" name="Group 163"/>
            <p:cNvGrpSpPr/>
            <p:nvPr/>
          </p:nvGrpSpPr>
          <p:grpSpPr>
            <a:xfrm>
              <a:off x="5087864" y="2472372"/>
              <a:ext cx="713188" cy="622300"/>
              <a:chOff x="5664200" y="1371600"/>
              <a:chExt cx="713188" cy="622300"/>
            </a:xfrm>
          </p:grpSpPr>
          <p:sp>
            <p:nvSpPr>
              <p:cNvPr id="165" name="TextBox 164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66" name="TextBox 165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67" name="TextBox 166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68" name="Group 167"/>
            <p:cNvGrpSpPr/>
            <p:nvPr/>
          </p:nvGrpSpPr>
          <p:grpSpPr>
            <a:xfrm>
              <a:off x="6077010" y="2792968"/>
              <a:ext cx="713188" cy="622300"/>
              <a:chOff x="5664200" y="1371600"/>
              <a:chExt cx="713188" cy="622300"/>
            </a:xfrm>
          </p:grpSpPr>
          <p:sp>
            <p:nvSpPr>
              <p:cNvPr id="169" name="TextBox 168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70" name="TextBox 169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71" name="TextBox 170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72" name="Group 171"/>
            <p:cNvGrpSpPr/>
            <p:nvPr/>
          </p:nvGrpSpPr>
          <p:grpSpPr>
            <a:xfrm>
              <a:off x="3740210" y="2212022"/>
              <a:ext cx="713188" cy="622300"/>
              <a:chOff x="5664200" y="1371600"/>
              <a:chExt cx="713188" cy="622300"/>
            </a:xfrm>
          </p:grpSpPr>
          <p:sp>
            <p:nvSpPr>
              <p:cNvPr id="173" name="TextBox 172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176" name="Group 175"/>
            <p:cNvGrpSpPr/>
            <p:nvPr/>
          </p:nvGrpSpPr>
          <p:grpSpPr>
            <a:xfrm>
              <a:off x="4655530" y="2111454"/>
              <a:ext cx="713188" cy="622300"/>
              <a:chOff x="5664200" y="1371600"/>
              <a:chExt cx="713188" cy="622300"/>
            </a:xfrm>
          </p:grpSpPr>
          <p:sp>
            <p:nvSpPr>
              <p:cNvPr id="177" name="TextBox 176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78" name="TextBox 177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79" name="TextBox 178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sp>
          <p:nvSpPr>
            <p:cNvPr id="180" name="TextBox 179"/>
            <p:cNvSpPr txBox="1"/>
            <p:nvPr/>
          </p:nvSpPr>
          <p:spPr>
            <a:xfrm>
              <a:off x="5364178" y="2080198"/>
              <a:ext cx="3257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R</a:t>
              </a: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4741630" y="2601376"/>
              <a:ext cx="1846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000" dirty="0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5362298" y="2079644"/>
              <a:ext cx="1846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000" dirty="0"/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5743298" y="3108344"/>
              <a:ext cx="1846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000" dirty="0"/>
            </a:p>
          </p:txBody>
        </p:sp>
        <p:sp>
          <p:nvSpPr>
            <p:cNvPr id="190" name="Oval 189"/>
            <p:cNvSpPr/>
            <p:nvPr/>
          </p:nvSpPr>
          <p:spPr>
            <a:xfrm>
              <a:off x="4686360" y="2656522"/>
              <a:ext cx="381000" cy="355600"/>
            </a:xfrm>
            <a:prstGeom prst="ellipse">
              <a:avLst/>
            </a:prstGeom>
            <a:pattFill prst="sphere">
              <a:fgClr>
                <a:schemeClr val="tx2">
                  <a:lumMod val="40000"/>
                  <a:lumOff val="60000"/>
                </a:schemeClr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/>
            <p:cNvSpPr/>
            <p:nvPr/>
          </p:nvSpPr>
          <p:spPr>
            <a:xfrm>
              <a:off x="4279960" y="3215658"/>
              <a:ext cx="381000" cy="355600"/>
            </a:xfrm>
            <a:prstGeom prst="ellipse">
              <a:avLst/>
            </a:prstGeom>
            <a:pattFill prst="sphere">
              <a:fgClr>
                <a:schemeClr val="tx2">
                  <a:lumMod val="40000"/>
                  <a:lumOff val="60000"/>
                </a:schemeClr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Oval 191"/>
            <p:cNvSpPr/>
            <p:nvPr/>
          </p:nvSpPr>
          <p:spPr>
            <a:xfrm>
              <a:off x="5692876" y="3127454"/>
              <a:ext cx="381000" cy="355600"/>
            </a:xfrm>
            <a:prstGeom prst="ellipse">
              <a:avLst/>
            </a:prstGeom>
            <a:pattFill prst="sphere">
              <a:fgClr>
                <a:schemeClr val="tx2">
                  <a:lumMod val="40000"/>
                  <a:lumOff val="60000"/>
                </a:schemeClr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9" name="Group 198"/>
            <p:cNvGrpSpPr/>
            <p:nvPr/>
          </p:nvGrpSpPr>
          <p:grpSpPr>
            <a:xfrm>
              <a:off x="4312630" y="3215658"/>
              <a:ext cx="302248" cy="330738"/>
              <a:chOff x="4955612" y="4774662"/>
              <a:chExt cx="302248" cy="330738"/>
            </a:xfrm>
          </p:grpSpPr>
          <p:cxnSp>
            <p:nvCxnSpPr>
              <p:cNvPr id="200" name="Straight Connector 199"/>
              <p:cNvCxnSpPr/>
              <p:nvPr/>
            </p:nvCxnSpPr>
            <p:spPr>
              <a:xfrm flipH="1">
                <a:off x="4955612" y="4774662"/>
                <a:ext cx="302248" cy="330738"/>
              </a:xfrm>
              <a:prstGeom prst="line">
                <a:avLst/>
              </a:prstGeom>
              <a:ln w="3175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4955612" y="4774662"/>
                <a:ext cx="302248" cy="330738"/>
              </a:xfrm>
              <a:prstGeom prst="line">
                <a:avLst/>
              </a:prstGeom>
              <a:ln w="3175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2" name="Group 201"/>
            <p:cNvGrpSpPr/>
            <p:nvPr/>
          </p:nvGrpSpPr>
          <p:grpSpPr>
            <a:xfrm>
              <a:off x="4362332" y="2098216"/>
              <a:ext cx="302248" cy="330738"/>
              <a:chOff x="4955612" y="4774662"/>
              <a:chExt cx="302248" cy="330738"/>
            </a:xfrm>
          </p:grpSpPr>
          <p:cxnSp>
            <p:nvCxnSpPr>
              <p:cNvPr id="203" name="Straight Connector 202"/>
              <p:cNvCxnSpPr/>
              <p:nvPr/>
            </p:nvCxnSpPr>
            <p:spPr>
              <a:xfrm flipH="1">
                <a:off x="4955612" y="4774662"/>
                <a:ext cx="302248" cy="330738"/>
              </a:xfrm>
              <a:prstGeom prst="line">
                <a:avLst/>
              </a:prstGeom>
              <a:ln w="3175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4955612" y="4774662"/>
                <a:ext cx="302248" cy="330738"/>
              </a:xfrm>
              <a:prstGeom prst="line">
                <a:avLst/>
              </a:prstGeom>
              <a:ln w="3175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5" name="Group 204"/>
            <p:cNvGrpSpPr/>
            <p:nvPr/>
          </p:nvGrpSpPr>
          <p:grpSpPr>
            <a:xfrm>
              <a:off x="4741630" y="2648444"/>
              <a:ext cx="302248" cy="330738"/>
              <a:chOff x="4955612" y="4774662"/>
              <a:chExt cx="302248" cy="330738"/>
            </a:xfrm>
          </p:grpSpPr>
          <p:cxnSp>
            <p:nvCxnSpPr>
              <p:cNvPr id="206" name="Straight Connector 205"/>
              <p:cNvCxnSpPr/>
              <p:nvPr/>
            </p:nvCxnSpPr>
            <p:spPr>
              <a:xfrm flipH="1">
                <a:off x="4955612" y="4774662"/>
                <a:ext cx="302248" cy="330738"/>
              </a:xfrm>
              <a:prstGeom prst="line">
                <a:avLst/>
              </a:prstGeom>
              <a:ln w="3175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>
                <a:off x="4955612" y="4774662"/>
                <a:ext cx="302248" cy="330738"/>
              </a:xfrm>
              <a:prstGeom prst="line">
                <a:avLst/>
              </a:prstGeom>
              <a:ln w="3175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8" name="Group 207"/>
            <p:cNvGrpSpPr/>
            <p:nvPr/>
          </p:nvGrpSpPr>
          <p:grpSpPr>
            <a:xfrm>
              <a:off x="5743298" y="3131582"/>
              <a:ext cx="302248" cy="330738"/>
              <a:chOff x="4955612" y="4774662"/>
              <a:chExt cx="302248" cy="330738"/>
            </a:xfrm>
          </p:grpSpPr>
          <p:cxnSp>
            <p:nvCxnSpPr>
              <p:cNvPr id="209" name="Straight Connector 208"/>
              <p:cNvCxnSpPr/>
              <p:nvPr/>
            </p:nvCxnSpPr>
            <p:spPr>
              <a:xfrm flipH="1">
                <a:off x="4955612" y="4774662"/>
                <a:ext cx="302248" cy="330738"/>
              </a:xfrm>
              <a:prstGeom prst="line">
                <a:avLst/>
              </a:prstGeom>
              <a:ln w="3175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4955612" y="4774662"/>
                <a:ext cx="302248" cy="330738"/>
              </a:xfrm>
              <a:prstGeom prst="line">
                <a:avLst/>
              </a:prstGeom>
              <a:ln w="3175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6" name="Group 95"/>
          <p:cNvGrpSpPr/>
          <p:nvPr/>
        </p:nvGrpSpPr>
        <p:grpSpPr>
          <a:xfrm>
            <a:off x="6121460" y="3014680"/>
            <a:ext cx="3049988" cy="2697718"/>
            <a:chOff x="6790198" y="3674586"/>
            <a:chExt cx="3049988" cy="2697718"/>
          </a:xfrm>
        </p:grpSpPr>
        <p:sp>
          <p:nvSpPr>
            <p:cNvPr id="212" name="Rectangle 211"/>
            <p:cNvSpPr/>
            <p:nvPr/>
          </p:nvSpPr>
          <p:spPr>
            <a:xfrm>
              <a:off x="6804530" y="3679904"/>
              <a:ext cx="2971800" cy="2692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8" name="Group 217"/>
            <p:cNvGrpSpPr/>
            <p:nvPr/>
          </p:nvGrpSpPr>
          <p:grpSpPr>
            <a:xfrm>
              <a:off x="8765048" y="3896836"/>
              <a:ext cx="571500" cy="622300"/>
              <a:chOff x="5650046" y="1371600"/>
              <a:chExt cx="571500" cy="622300"/>
            </a:xfrm>
          </p:grpSpPr>
          <p:sp>
            <p:nvSpPr>
              <p:cNvPr id="302" name="TextBox 301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03" name="TextBox 302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04" name="TextBox 303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19" name="Group 218"/>
            <p:cNvGrpSpPr/>
            <p:nvPr/>
          </p:nvGrpSpPr>
          <p:grpSpPr>
            <a:xfrm>
              <a:off x="7747594" y="3793172"/>
              <a:ext cx="571500" cy="622300"/>
              <a:chOff x="5650046" y="1371600"/>
              <a:chExt cx="571500" cy="622300"/>
            </a:xfrm>
          </p:grpSpPr>
          <p:sp>
            <p:nvSpPr>
              <p:cNvPr id="297" name="TextBox 296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99" name="TextBox 298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01" name="TextBox 300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20" name="Group 219"/>
            <p:cNvGrpSpPr/>
            <p:nvPr/>
          </p:nvGrpSpPr>
          <p:grpSpPr>
            <a:xfrm>
              <a:off x="8860298" y="4581604"/>
              <a:ext cx="571500" cy="622300"/>
              <a:chOff x="5650046" y="1371600"/>
              <a:chExt cx="571500" cy="622300"/>
            </a:xfrm>
          </p:grpSpPr>
          <p:sp>
            <p:nvSpPr>
              <p:cNvPr id="291" name="TextBox 290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93" name="TextBox 292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94" name="TextBox 293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21" name="Group 220"/>
            <p:cNvGrpSpPr/>
            <p:nvPr/>
          </p:nvGrpSpPr>
          <p:grpSpPr>
            <a:xfrm>
              <a:off x="8019012" y="5103336"/>
              <a:ext cx="571500" cy="622300"/>
              <a:chOff x="5650046" y="1371600"/>
              <a:chExt cx="571500" cy="622300"/>
            </a:xfrm>
          </p:grpSpPr>
          <p:sp>
            <p:nvSpPr>
              <p:cNvPr id="284" name="TextBox 283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87" name="TextBox 286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90" name="TextBox 289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22" name="Group 221"/>
            <p:cNvGrpSpPr/>
            <p:nvPr/>
          </p:nvGrpSpPr>
          <p:grpSpPr>
            <a:xfrm>
              <a:off x="8812762" y="5625068"/>
              <a:ext cx="571500" cy="622300"/>
              <a:chOff x="5650046" y="1371600"/>
              <a:chExt cx="571500" cy="622300"/>
            </a:xfrm>
          </p:grpSpPr>
          <p:sp>
            <p:nvSpPr>
              <p:cNvPr id="279" name="TextBox 278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80" name="TextBox 279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83" name="TextBox 282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23" name="Group 222"/>
            <p:cNvGrpSpPr/>
            <p:nvPr/>
          </p:nvGrpSpPr>
          <p:grpSpPr>
            <a:xfrm>
              <a:off x="8155448" y="5750004"/>
              <a:ext cx="571500" cy="622300"/>
              <a:chOff x="5650046" y="1371600"/>
              <a:chExt cx="571500" cy="622300"/>
            </a:xfrm>
          </p:grpSpPr>
          <p:sp>
            <p:nvSpPr>
              <p:cNvPr id="274" name="TextBox 273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77" name="TextBox 276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78" name="TextBox 277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24" name="Group 223"/>
            <p:cNvGrpSpPr/>
            <p:nvPr/>
          </p:nvGrpSpPr>
          <p:grpSpPr>
            <a:xfrm>
              <a:off x="7393448" y="5750004"/>
              <a:ext cx="571500" cy="622300"/>
              <a:chOff x="5650046" y="1371600"/>
              <a:chExt cx="571500" cy="622300"/>
            </a:xfrm>
          </p:grpSpPr>
          <p:sp>
            <p:nvSpPr>
              <p:cNvPr id="271" name="TextBox 270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72" name="TextBox 271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73" name="TextBox 272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25" name="Group 224"/>
            <p:cNvGrpSpPr/>
            <p:nvPr/>
          </p:nvGrpSpPr>
          <p:grpSpPr>
            <a:xfrm>
              <a:off x="7545848" y="5686504"/>
              <a:ext cx="571500" cy="622300"/>
              <a:chOff x="5650046" y="1371600"/>
              <a:chExt cx="571500" cy="622300"/>
            </a:xfrm>
          </p:grpSpPr>
          <p:sp>
            <p:nvSpPr>
              <p:cNvPr id="268" name="TextBox 267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69" name="TextBox 268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70" name="TextBox 269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26" name="Group 225"/>
            <p:cNvGrpSpPr/>
            <p:nvPr/>
          </p:nvGrpSpPr>
          <p:grpSpPr>
            <a:xfrm>
              <a:off x="6974348" y="4834572"/>
              <a:ext cx="571500" cy="622300"/>
              <a:chOff x="5650046" y="1371600"/>
              <a:chExt cx="571500" cy="622300"/>
            </a:xfrm>
          </p:grpSpPr>
          <p:sp>
            <p:nvSpPr>
              <p:cNvPr id="265" name="TextBox 264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66" name="TextBox 265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67" name="TextBox 266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27" name="Group 226"/>
            <p:cNvGrpSpPr/>
            <p:nvPr/>
          </p:nvGrpSpPr>
          <p:grpSpPr>
            <a:xfrm>
              <a:off x="6804530" y="3851354"/>
              <a:ext cx="571500" cy="622300"/>
              <a:chOff x="5650046" y="1371600"/>
              <a:chExt cx="571500" cy="622300"/>
            </a:xfrm>
          </p:grpSpPr>
          <p:sp>
            <p:nvSpPr>
              <p:cNvPr id="262" name="TextBox 261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63" name="TextBox 262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64" name="TextBox 263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28" name="Group 227"/>
            <p:cNvGrpSpPr/>
            <p:nvPr/>
          </p:nvGrpSpPr>
          <p:grpSpPr>
            <a:xfrm>
              <a:off x="6850256" y="5750004"/>
              <a:ext cx="713188" cy="622300"/>
              <a:chOff x="5664200" y="1371600"/>
              <a:chExt cx="713188" cy="622300"/>
            </a:xfrm>
          </p:grpSpPr>
          <p:sp>
            <p:nvSpPr>
              <p:cNvPr id="253" name="TextBox 252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54" name="TextBox 253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55" name="TextBox 254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29" name="Group 228"/>
            <p:cNvGrpSpPr/>
            <p:nvPr/>
          </p:nvGrpSpPr>
          <p:grpSpPr>
            <a:xfrm>
              <a:off x="8147110" y="3674586"/>
              <a:ext cx="713188" cy="622300"/>
              <a:chOff x="5664200" y="1371600"/>
              <a:chExt cx="713188" cy="622300"/>
            </a:xfrm>
          </p:grpSpPr>
          <p:sp>
            <p:nvSpPr>
              <p:cNvPr id="250" name="TextBox 249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51" name="TextBox 250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52" name="TextBox 251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30" name="Group 229"/>
            <p:cNvGrpSpPr/>
            <p:nvPr/>
          </p:nvGrpSpPr>
          <p:grpSpPr>
            <a:xfrm>
              <a:off x="8137852" y="4675822"/>
              <a:ext cx="713188" cy="622300"/>
              <a:chOff x="5664200" y="1371600"/>
              <a:chExt cx="713188" cy="622300"/>
            </a:xfrm>
          </p:grpSpPr>
          <p:sp>
            <p:nvSpPr>
              <p:cNvPr id="247" name="TextBox 246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48" name="TextBox 247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49" name="TextBox 248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31" name="Group 230"/>
            <p:cNvGrpSpPr/>
            <p:nvPr/>
          </p:nvGrpSpPr>
          <p:grpSpPr>
            <a:xfrm>
              <a:off x="9126998" y="4996418"/>
              <a:ext cx="713188" cy="622300"/>
              <a:chOff x="5664200" y="1371600"/>
              <a:chExt cx="713188" cy="622300"/>
            </a:xfrm>
          </p:grpSpPr>
          <p:sp>
            <p:nvSpPr>
              <p:cNvPr id="244" name="TextBox 243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45" name="TextBox 244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46" name="TextBox 245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32" name="Group 231"/>
            <p:cNvGrpSpPr/>
            <p:nvPr/>
          </p:nvGrpSpPr>
          <p:grpSpPr>
            <a:xfrm>
              <a:off x="6790198" y="4415472"/>
              <a:ext cx="713188" cy="622300"/>
              <a:chOff x="5664200" y="1371600"/>
              <a:chExt cx="713188" cy="622300"/>
            </a:xfrm>
          </p:grpSpPr>
          <p:sp>
            <p:nvSpPr>
              <p:cNvPr id="241" name="TextBox 240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42" name="TextBox 241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43" name="TextBox 242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233" name="Group 232"/>
            <p:cNvGrpSpPr/>
            <p:nvPr/>
          </p:nvGrpSpPr>
          <p:grpSpPr>
            <a:xfrm>
              <a:off x="7376030" y="3896836"/>
              <a:ext cx="713188" cy="622300"/>
              <a:chOff x="5664200" y="1371600"/>
              <a:chExt cx="713188" cy="622300"/>
            </a:xfrm>
          </p:grpSpPr>
          <p:sp>
            <p:nvSpPr>
              <p:cNvPr id="238" name="TextBox 237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39" name="TextBox 238"/>
              <p:cNvSpPr txBox="1"/>
              <p:nvPr/>
            </p:nvSpPr>
            <p:spPr>
              <a:xfrm>
                <a:off x="5921464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240" name="TextBox 239"/>
              <p:cNvSpPr txBox="1"/>
              <p:nvPr/>
            </p:nvSpPr>
            <p:spPr>
              <a:xfrm>
                <a:off x="5834196" y="1624568"/>
                <a:ext cx="543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  <p:grpSp>
          <p:nvGrpSpPr>
            <p:cNvPr id="306" name="Group 305"/>
            <p:cNvGrpSpPr/>
            <p:nvPr/>
          </p:nvGrpSpPr>
          <p:grpSpPr>
            <a:xfrm>
              <a:off x="8384048" y="4283094"/>
              <a:ext cx="381000" cy="431920"/>
              <a:chOff x="8384048" y="4283094"/>
              <a:chExt cx="381000" cy="431920"/>
            </a:xfrm>
          </p:grpSpPr>
          <p:sp>
            <p:nvSpPr>
              <p:cNvPr id="214" name="Oval 213"/>
              <p:cNvSpPr/>
              <p:nvPr/>
            </p:nvSpPr>
            <p:spPr>
              <a:xfrm>
                <a:off x="8384048" y="4340304"/>
                <a:ext cx="381000" cy="3556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TextBox 233"/>
              <p:cNvSpPr txBox="1"/>
              <p:nvPr/>
            </p:nvSpPr>
            <p:spPr>
              <a:xfrm>
                <a:off x="8412286" y="4314904"/>
                <a:ext cx="32573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R</a:t>
                </a:r>
              </a:p>
            </p:txBody>
          </p:sp>
          <p:sp>
            <p:nvSpPr>
              <p:cNvPr id="236" name="TextBox 235"/>
              <p:cNvSpPr txBox="1"/>
              <p:nvPr/>
            </p:nvSpPr>
            <p:spPr>
              <a:xfrm>
                <a:off x="8412286" y="4283094"/>
                <a:ext cx="1846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000" dirty="0"/>
              </a:p>
            </p:txBody>
          </p:sp>
        </p:grpSp>
        <p:grpSp>
          <p:nvGrpSpPr>
            <p:cNvPr id="307" name="Group 306"/>
            <p:cNvGrpSpPr/>
            <p:nvPr/>
          </p:nvGrpSpPr>
          <p:grpSpPr>
            <a:xfrm>
              <a:off x="7749038" y="4467244"/>
              <a:ext cx="381000" cy="431920"/>
              <a:chOff x="8384048" y="4283094"/>
              <a:chExt cx="381000" cy="431920"/>
            </a:xfrm>
          </p:grpSpPr>
          <p:sp>
            <p:nvSpPr>
              <p:cNvPr id="308" name="Oval 307"/>
              <p:cNvSpPr/>
              <p:nvPr/>
            </p:nvSpPr>
            <p:spPr>
              <a:xfrm>
                <a:off x="8384048" y="4340304"/>
                <a:ext cx="381000" cy="3556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9" name="TextBox 308"/>
              <p:cNvSpPr txBox="1"/>
              <p:nvPr/>
            </p:nvSpPr>
            <p:spPr>
              <a:xfrm>
                <a:off x="8412286" y="4314904"/>
                <a:ext cx="32573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R</a:t>
                </a:r>
              </a:p>
            </p:txBody>
          </p:sp>
          <p:sp>
            <p:nvSpPr>
              <p:cNvPr id="310" name="TextBox 309"/>
              <p:cNvSpPr txBox="1"/>
              <p:nvPr/>
            </p:nvSpPr>
            <p:spPr>
              <a:xfrm>
                <a:off x="8412286" y="4283094"/>
                <a:ext cx="1846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000" dirty="0"/>
              </a:p>
            </p:txBody>
          </p:sp>
        </p:grpSp>
        <p:grpSp>
          <p:nvGrpSpPr>
            <p:cNvPr id="311" name="Group 310"/>
            <p:cNvGrpSpPr/>
            <p:nvPr/>
          </p:nvGrpSpPr>
          <p:grpSpPr>
            <a:xfrm>
              <a:off x="8588702" y="4899164"/>
              <a:ext cx="381000" cy="431920"/>
              <a:chOff x="8384048" y="4283094"/>
              <a:chExt cx="381000" cy="431920"/>
            </a:xfrm>
          </p:grpSpPr>
          <p:sp>
            <p:nvSpPr>
              <p:cNvPr id="312" name="Oval 311"/>
              <p:cNvSpPr/>
              <p:nvPr/>
            </p:nvSpPr>
            <p:spPr>
              <a:xfrm>
                <a:off x="8384048" y="4340304"/>
                <a:ext cx="381000" cy="3556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3" name="TextBox 312"/>
              <p:cNvSpPr txBox="1"/>
              <p:nvPr/>
            </p:nvSpPr>
            <p:spPr>
              <a:xfrm>
                <a:off x="8412286" y="4314904"/>
                <a:ext cx="32573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R</a:t>
                </a:r>
              </a:p>
            </p:txBody>
          </p:sp>
          <p:sp>
            <p:nvSpPr>
              <p:cNvPr id="315" name="TextBox 314"/>
              <p:cNvSpPr txBox="1"/>
              <p:nvPr/>
            </p:nvSpPr>
            <p:spPr>
              <a:xfrm>
                <a:off x="8412286" y="4283094"/>
                <a:ext cx="1846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000" dirty="0"/>
              </a:p>
            </p:txBody>
          </p:sp>
        </p:grpSp>
        <p:grpSp>
          <p:nvGrpSpPr>
            <p:cNvPr id="316" name="Group 315"/>
            <p:cNvGrpSpPr/>
            <p:nvPr/>
          </p:nvGrpSpPr>
          <p:grpSpPr>
            <a:xfrm>
              <a:off x="7736348" y="4924384"/>
              <a:ext cx="381000" cy="431920"/>
              <a:chOff x="8384048" y="4283094"/>
              <a:chExt cx="381000" cy="431920"/>
            </a:xfrm>
          </p:grpSpPr>
          <p:sp>
            <p:nvSpPr>
              <p:cNvPr id="317" name="Oval 316"/>
              <p:cNvSpPr/>
              <p:nvPr/>
            </p:nvSpPr>
            <p:spPr>
              <a:xfrm>
                <a:off x="8384048" y="4340304"/>
                <a:ext cx="381000" cy="3556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8" name="TextBox 317"/>
              <p:cNvSpPr txBox="1"/>
              <p:nvPr/>
            </p:nvSpPr>
            <p:spPr>
              <a:xfrm>
                <a:off x="8412286" y="4314904"/>
                <a:ext cx="32573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R</a:t>
                </a:r>
              </a:p>
            </p:txBody>
          </p:sp>
          <p:sp>
            <p:nvSpPr>
              <p:cNvPr id="319" name="TextBox 318"/>
              <p:cNvSpPr txBox="1"/>
              <p:nvPr/>
            </p:nvSpPr>
            <p:spPr>
              <a:xfrm>
                <a:off x="8412286" y="4283094"/>
                <a:ext cx="1846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000" dirty="0"/>
              </a:p>
            </p:txBody>
          </p:sp>
        </p:grpSp>
        <p:grpSp>
          <p:nvGrpSpPr>
            <p:cNvPr id="320" name="Group 319"/>
            <p:cNvGrpSpPr/>
            <p:nvPr/>
          </p:nvGrpSpPr>
          <p:grpSpPr>
            <a:xfrm>
              <a:off x="8458854" y="5356304"/>
              <a:ext cx="381000" cy="431920"/>
              <a:chOff x="8384048" y="4283094"/>
              <a:chExt cx="381000" cy="431920"/>
            </a:xfrm>
          </p:grpSpPr>
          <p:sp>
            <p:nvSpPr>
              <p:cNvPr id="321" name="Oval 320"/>
              <p:cNvSpPr/>
              <p:nvPr/>
            </p:nvSpPr>
            <p:spPr>
              <a:xfrm>
                <a:off x="8384048" y="4340304"/>
                <a:ext cx="381000" cy="35560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2" name="TextBox 321"/>
              <p:cNvSpPr txBox="1"/>
              <p:nvPr/>
            </p:nvSpPr>
            <p:spPr>
              <a:xfrm>
                <a:off x="8412286" y="4314904"/>
                <a:ext cx="32573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R</a:t>
                </a:r>
              </a:p>
            </p:txBody>
          </p:sp>
          <p:sp>
            <p:nvSpPr>
              <p:cNvPr id="323" name="TextBox 322"/>
              <p:cNvSpPr txBox="1"/>
              <p:nvPr/>
            </p:nvSpPr>
            <p:spPr>
              <a:xfrm>
                <a:off x="8412286" y="4283094"/>
                <a:ext cx="1846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000" dirty="0"/>
              </a:p>
            </p:txBody>
          </p:sp>
        </p:grpSp>
        <p:grpSp>
          <p:nvGrpSpPr>
            <p:cNvPr id="324" name="Group 323"/>
            <p:cNvGrpSpPr/>
            <p:nvPr/>
          </p:nvGrpSpPr>
          <p:grpSpPr>
            <a:xfrm>
              <a:off x="7245766" y="5337254"/>
              <a:ext cx="571500" cy="622300"/>
              <a:chOff x="5650046" y="1371600"/>
              <a:chExt cx="571500" cy="622300"/>
            </a:xfrm>
          </p:grpSpPr>
          <p:sp>
            <p:nvSpPr>
              <p:cNvPr id="325" name="TextBox 324"/>
              <p:cNvSpPr txBox="1"/>
              <p:nvPr/>
            </p:nvSpPr>
            <p:spPr>
              <a:xfrm>
                <a:off x="5664200" y="13716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26" name="TextBox 325"/>
              <p:cNvSpPr txBox="1"/>
              <p:nvPr/>
            </p:nvSpPr>
            <p:spPr>
              <a:xfrm>
                <a:off x="5921464" y="1524000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327" name="TextBox 326"/>
              <p:cNvSpPr txBox="1"/>
              <p:nvPr/>
            </p:nvSpPr>
            <p:spPr>
              <a:xfrm>
                <a:off x="5650046" y="1624568"/>
                <a:ext cx="3000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</p:grpSp>
      </p:grpSp>
      <p:cxnSp>
        <p:nvCxnSpPr>
          <p:cNvPr id="328" name="Straight Arrow Connector 327"/>
          <p:cNvCxnSpPr/>
          <p:nvPr/>
        </p:nvCxnSpPr>
        <p:spPr>
          <a:xfrm>
            <a:off x="5950841" y="1900872"/>
            <a:ext cx="586514" cy="0"/>
          </a:xfrm>
          <a:prstGeom prst="straightConnector1">
            <a:avLst/>
          </a:prstGeom>
          <a:ln w="5715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1" name="TextBox 260"/>
          <p:cNvSpPr txBox="1"/>
          <p:nvPr/>
        </p:nvSpPr>
        <p:spPr>
          <a:xfrm>
            <a:off x="213972" y="4362584"/>
            <a:ext cx="5743218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cs typeface="Gill Sans"/>
              </a:rPr>
              <a:t>Selective pressure occurs when antibiotics are present.</a:t>
            </a:r>
          </a:p>
          <a:p>
            <a:r>
              <a:rPr lang="en-US" sz="2400" dirty="0">
                <a:cs typeface="Gill Sans"/>
              </a:rPr>
              <a:t>The bacteria that possess the resistance trait are selected to live—survival of the fittest!</a:t>
            </a:r>
          </a:p>
        </p:txBody>
      </p:sp>
    </p:spTree>
    <p:extLst>
      <p:ext uri="{BB962C8B-B14F-4D97-AF65-F5344CB8AC3E}">
        <p14:creationId xmlns:p14="http://schemas.microsoft.com/office/powerpoint/2010/main" val="2073146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Acquisition of resistance is a process of evolution.</a:t>
            </a:r>
          </a:p>
          <a:p>
            <a:r>
              <a:rPr lang="en-US" dirty="0"/>
              <a:t>There is usually a selection pressure that drives the outcome. </a:t>
            </a:r>
          </a:p>
          <a:p>
            <a:r>
              <a:rPr lang="en-US" dirty="0"/>
              <a:t>Those organisms with the beneficial trait survive while others do not.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843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700" y="1314625"/>
            <a:ext cx="6351116" cy="436513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4000" y="6022657"/>
            <a:ext cx="768461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Pew Charitable Trusts</a:t>
            </a:r>
          </a:p>
          <a:p>
            <a:r>
              <a:rPr lang="en-US" sz="1200" dirty="0"/>
              <a:t>http://</a:t>
            </a:r>
            <a:r>
              <a:rPr lang="en-US" sz="1200" dirty="0" err="1"/>
              <a:t>www.pewhealth.org</a:t>
            </a:r>
            <a:r>
              <a:rPr lang="en-US" sz="1200" dirty="0"/>
              <a:t>/other-resource/record-high-antibiotic-sales-for-meat-and-poultry-production-85899449119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-114300" y="33338"/>
            <a:ext cx="9410700" cy="1143000"/>
          </a:xfrm>
        </p:spPr>
        <p:txBody>
          <a:bodyPr/>
          <a:lstStyle/>
          <a:p>
            <a:r>
              <a:rPr lang="en-US" sz="2800" dirty="0"/>
              <a:t>Activity: Developing a model to link antibiotic use on farms with human infections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16216" y="2034942"/>
            <a:ext cx="256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 lot of antibiotics are used on meat-producing farms in the U.S.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5929702" y="2006600"/>
            <a:ext cx="586514" cy="350307"/>
          </a:xfrm>
          <a:prstGeom prst="straightConnector1">
            <a:avLst/>
          </a:prstGeom>
          <a:ln w="5715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16216" y="3440177"/>
            <a:ext cx="256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What do you predict about bacteria isolated from those farms? </a:t>
            </a:r>
          </a:p>
        </p:txBody>
      </p:sp>
    </p:spTree>
    <p:extLst>
      <p:ext uri="{BB962C8B-B14F-4D97-AF65-F5344CB8AC3E}">
        <p14:creationId xmlns:p14="http://schemas.microsoft.com/office/powerpoint/2010/main" val="127761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theme/theme1.xml><?xml version="1.0" encoding="utf-8"?>
<a:theme xmlns:a="http://schemas.openxmlformats.org/drawingml/2006/main" name="ID CS Antibiotic resist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ID CS Antibiotic resistance.thmx</Template>
  <TotalTime>2327</TotalTime>
  <Words>2351</Words>
  <Application>Microsoft Office PowerPoint</Application>
  <PresentationFormat>On-screen Show (4:3)</PresentationFormat>
  <Paragraphs>625</Paragraphs>
  <Slides>25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ＭＳ Ｐゴシック</vt:lpstr>
      <vt:lpstr>Arial</vt:lpstr>
      <vt:lpstr>Calibri</vt:lpstr>
      <vt:lpstr>Gill Sans</vt:lpstr>
      <vt:lpstr>Lucida Grande</vt:lpstr>
      <vt:lpstr>ID CS Antibiotic resistance</vt:lpstr>
      <vt:lpstr>Antibiotic resistance Does antibiotic use on farms contribute to resistant infections in humans? </vt:lpstr>
      <vt:lpstr>Learning Objectives antibiotic apocolypse</vt:lpstr>
      <vt:lpstr>Denmark 1998</vt:lpstr>
      <vt:lpstr>Do Now Understanding the Evolution of Antibiotic Resistance</vt:lpstr>
      <vt:lpstr>PowerPoint Presentation</vt:lpstr>
      <vt:lpstr>PowerPoint Presentation</vt:lpstr>
      <vt:lpstr>PowerPoint Presentation</vt:lpstr>
      <vt:lpstr>PowerPoint Presentation</vt:lpstr>
      <vt:lpstr>Activity: Developing a model to link antibiotic use on farms with human infections </vt:lpstr>
      <vt:lpstr>Determine if the data support your prediction</vt:lpstr>
      <vt:lpstr>PowerPoint Presentation</vt:lpstr>
      <vt:lpstr>An early sign that there might be reason for concern</vt:lpstr>
      <vt:lpstr>Predict the results</vt:lpstr>
      <vt:lpstr>Predict the results</vt:lpstr>
      <vt:lpstr>PowerPoint Presentation</vt:lpstr>
      <vt:lpstr>Does having antibiotic-resistant bacteria on your skin or in your intestinal tract make you sick?</vt:lpstr>
      <vt:lpstr>What is the result of having tetracycline-resistant bacteria in/on your body? </vt:lpstr>
      <vt:lpstr>What is the result of having tetracycline-resistant bacteria in/on your body? </vt:lpstr>
      <vt:lpstr>Which is an accurate statement?</vt:lpstr>
      <vt:lpstr>Which is an accurate statement?</vt:lpstr>
      <vt:lpstr>What is the link between antibiotic-resistant microbes that were found on the farm and the antibiotic-resistant human food poisoning outbreak? </vt:lpstr>
      <vt:lpstr>PowerPoint Presentation</vt:lpstr>
      <vt:lpstr>PowerPoint Presentation</vt:lpstr>
      <vt:lpstr>Wrap Up Provide a model to explain our original question</vt:lpstr>
      <vt:lpstr>Proving causation is difficult</vt:lpstr>
    </vt:vector>
  </TitlesOfParts>
  <Company>Tufts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Antibiotic resistance</dc:title>
  <dc:creator>Carol Bascom-Slack</dc:creator>
  <cp:lastModifiedBy>KACIE MARCHETTI</cp:lastModifiedBy>
  <cp:revision>203</cp:revision>
  <dcterms:created xsi:type="dcterms:W3CDTF">2016-03-24T14:55:02Z</dcterms:created>
  <dcterms:modified xsi:type="dcterms:W3CDTF">2019-11-07T20:10:09Z</dcterms:modified>
</cp:coreProperties>
</file>